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74740" y="1774698"/>
            <a:ext cx="2950209" cy="307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68" y="1610775"/>
            <a:ext cx="7900415" cy="29286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824983"/>
            <a:ext cx="9144000" cy="318770"/>
          </a:xfrm>
          <a:custGeom>
            <a:avLst/>
            <a:gdLst/>
            <a:ahLst/>
            <a:cxnLst/>
            <a:rect l="l" t="t" r="r" b="b"/>
            <a:pathLst>
              <a:path w="9144000" h="318770">
                <a:moveTo>
                  <a:pt x="9144000" y="0"/>
                </a:moveTo>
                <a:lnTo>
                  <a:pt x="0" y="0"/>
                </a:lnTo>
                <a:lnTo>
                  <a:pt x="0" y="318516"/>
                </a:lnTo>
                <a:lnTo>
                  <a:pt x="9144000" y="318516"/>
                </a:lnTo>
                <a:lnTo>
                  <a:pt x="9144000" y="0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61689" y="0"/>
            <a:ext cx="1282700" cy="1239520"/>
          </a:xfrm>
          <a:custGeom>
            <a:avLst/>
            <a:gdLst/>
            <a:ahLst/>
            <a:cxnLst/>
            <a:rect l="l" t="t" r="r" b="b"/>
            <a:pathLst>
              <a:path w="1282700" h="1239520">
                <a:moveTo>
                  <a:pt x="1282311" y="0"/>
                </a:moveTo>
                <a:lnTo>
                  <a:pt x="0" y="0"/>
                </a:lnTo>
                <a:lnTo>
                  <a:pt x="947539" y="1239012"/>
                </a:lnTo>
                <a:lnTo>
                  <a:pt x="1282311" y="977919"/>
                </a:lnTo>
                <a:lnTo>
                  <a:pt x="12823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79592" cy="39827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551676" y="1142423"/>
            <a:ext cx="2592705" cy="4001135"/>
          </a:xfrm>
          <a:custGeom>
            <a:avLst/>
            <a:gdLst/>
            <a:ahLst/>
            <a:cxnLst/>
            <a:rect l="l" t="t" r="r" b="b"/>
            <a:pathLst>
              <a:path w="2592704" h="4001135">
                <a:moveTo>
                  <a:pt x="2592323" y="0"/>
                </a:moveTo>
                <a:lnTo>
                  <a:pt x="0" y="1975681"/>
                </a:lnTo>
                <a:lnTo>
                  <a:pt x="1568322" y="4001075"/>
                </a:lnTo>
                <a:lnTo>
                  <a:pt x="2592323" y="4001075"/>
                </a:lnTo>
                <a:lnTo>
                  <a:pt x="2592323" y="0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153848" y="0"/>
            <a:ext cx="1212215" cy="576580"/>
          </a:xfrm>
          <a:custGeom>
            <a:avLst/>
            <a:gdLst/>
            <a:ahLst/>
            <a:cxnLst/>
            <a:rect l="l" t="t" r="r" b="b"/>
            <a:pathLst>
              <a:path w="1212214" h="576580">
                <a:moveTo>
                  <a:pt x="1211757" y="0"/>
                </a:moveTo>
                <a:lnTo>
                  <a:pt x="0" y="0"/>
                </a:lnTo>
                <a:lnTo>
                  <a:pt x="467174" y="576072"/>
                </a:lnTo>
                <a:lnTo>
                  <a:pt x="1211757" y="0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" y="4038600"/>
            <a:ext cx="998219" cy="6995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444" y="0"/>
            <a:ext cx="4006596" cy="29885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930907" y="3607308"/>
            <a:ext cx="0" cy="1115695"/>
          </a:xfrm>
          <a:custGeom>
            <a:avLst/>
            <a:gdLst/>
            <a:ahLst/>
            <a:cxnLst/>
            <a:rect l="l" t="t" r="r" b="b"/>
            <a:pathLst>
              <a:path w="0" h="1115695">
                <a:moveTo>
                  <a:pt x="0" y="0"/>
                </a:moveTo>
                <a:lnTo>
                  <a:pt x="0" y="1115567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02335"/>
          </a:xfrm>
          <a:custGeom>
            <a:avLst/>
            <a:gdLst/>
            <a:ahLst/>
            <a:cxnLst/>
            <a:rect l="l" t="t" r="r" b="b"/>
            <a:pathLst>
              <a:path w="9144000" h="902335">
                <a:moveTo>
                  <a:pt x="0" y="902208"/>
                </a:moveTo>
                <a:lnTo>
                  <a:pt x="9144000" y="902208"/>
                </a:lnTo>
                <a:lnTo>
                  <a:pt x="9144000" y="0"/>
                </a:lnTo>
                <a:lnTo>
                  <a:pt x="0" y="0"/>
                </a:lnTo>
                <a:lnTo>
                  <a:pt x="0" y="902208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63711" y="4538293"/>
            <a:ext cx="532724" cy="3736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39" y="307975"/>
            <a:ext cx="84943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EA7B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9802" y="836675"/>
            <a:ext cx="5060315" cy="304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4" Type="http://schemas.openxmlformats.org/officeDocument/2006/relationships/hyperlink" Target="http://www.miti.gov.my/" TargetMode="External"/><Relationship Id="rId5" Type="http://schemas.openxmlformats.org/officeDocument/2006/relationships/hyperlink" Target="http://www.mosti.gov.my/" TargetMode="External"/><Relationship Id="rId6" Type="http://schemas.openxmlformats.org/officeDocument/2006/relationships/hyperlink" Target="http://www.mida.gov.my/" TargetMode="External"/><Relationship Id="rId7" Type="http://schemas.openxmlformats.org/officeDocument/2006/relationships/hyperlink" Target="http://www.mdec.com.my/" TargetMode="External"/><Relationship Id="rId8" Type="http://schemas.openxmlformats.org/officeDocument/2006/relationships/hyperlink" Target="http://www.mydigitalinvestment.gov.my/" TargetMode="External"/><Relationship Id="rId9" Type="http://schemas.openxmlformats.org/officeDocument/2006/relationships/hyperlink" Target="http://www.mdec.my/expats" TargetMode="External"/><Relationship Id="rId10" Type="http://schemas.openxmlformats.org/officeDocument/2006/relationships/hyperlink" Target="http://www.mdec.my/mtep" TargetMode="External"/><Relationship Id="rId11" Type="http://schemas.openxmlformats.org/officeDocument/2006/relationships/hyperlink" Target="http://www.cyberview.com.my/" TargetMode="External"/><Relationship Id="rId12" Type="http://schemas.openxmlformats.org/officeDocument/2006/relationships/hyperlink" Target="http://www.mydigital.gov.my/" TargetMode="External"/><Relationship Id="rId13" Type="http://schemas.openxmlformats.org/officeDocument/2006/relationships/hyperlink" Target="http://www.investselangor.my/" TargetMode="External"/><Relationship Id="rId14" Type="http://schemas.openxmlformats.org/officeDocument/2006/relationships/hyperlink" Target="http://www.investkl.gov.my/" TargetMode="External"/><Relationship Id="rId15" Type="http://schemas.openxmlformats.org/officeDocument/2006/relationships/hyperlink" Target="http://www.investpenang.gov.my/" TargetMode="External"/><Relationship Id="rId16" Type="http://schemas.openxmlformats.org/officeDocument/2006/relationships/hyperlink" Target="http://www.digitalpenang.my/" TargetMode="External"/><Relationship Id="rId17" Type="http://schemas.openxmlformats.org/officeDocument/2006/relationships/hyperlink" Target="http://www.sdec.com.my/" TargetMode="External"/><Relationship Id="rId18" Type="http://schemas.openxmlformats.org/officeDocument/2006/relationships/hyperlink" Target="http://www.pikom.org.my/" TargetMode="External"/><Relationship Id="rId19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0335" y="2948686"/>
            <a:ext cx="4554855" cy="20135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20"/>
              </a:spcBef>
            </a:pP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How</a:t>
            </a:r>
            <a:r>
              <a:rPr dirty="0" sz="2300" spc="-2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to</a:t>
            </a:r>
            <a:r>
              <a:rPr dirty="0" sz="2300" spc="-2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Enter</a:t>
            </a:r>
            <a:r>
              <a:rPr dirty="0" sz="2300" spc="-15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Malaysia</a:t>
            </a:r>
            <a:r>
              <a:rPr dirty="0" sz="2300" spc="-25" b="1">
                <a:solidFill>
                  <a:srgbClr val="EA7B16"/>
                </a:solidFill>
                <a:latin typeface="Verdana"/>
                <a:cs typeface="Verdana"/>
              </a:rPr>
              <a:t> IT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Market</a:t>
            </a:r>
            <a:r>
              <a:rPr dirty="0" sz="2300" spc="-5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-</a:t>
            </a:r>
            <a:r>
              <a:rPr dirty="0" sz="2300" spc="-2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The</a:t>
            </a:r>
            <a:r>
              <a:rPr dirty="0" sz="2300" spc="-4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opportunity</a:t>
            </a:r>
            <a:r>
              <a:rPr dirty="0" sz="2300" spc="-35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spc="-25" b="1">
                <a:solidFill>
                  <a:srgbClr val="EA7B16"/>
                </a:solidFill>
                <a:latin typeface="Verdana"/>
                <a:cs typeface="Verdana"/>
              </a:rPr>
              <a:t>of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“MYDIGITAL”</a:t>
            </a:r>
            <a:r>
              <a:rPr dirty="0" sz="2300" spc="-70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EA7B16"/>
                </a:solidFill>
                <a:latin typeface="Verdana"/>
                <a:cs typeface="Verdana"/>
              </a:rPr>
              <a:t>in</a:t>
            </a:r>
            <a:r>
              <a:rPr dirty="0" sz="2300" spc="-45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2300" spc="-10" b="1">
                <a:solidFill>
                  <a:srgbClr val="EA7B16"/>
                </a:solidFill>
                <a:latin typeface="Verdana"/>
                <a:cs typeface="Verdana"/>
              </a:rPr>
              <a:t>Malaysia</a:t>
            </a:r>
            <a:endParaRPr sz="2300">
              <a:latin typeface="Verdana"/>
              <a:cs typeface="Verdana"/>
            </a:endParaRPr>
          </a:p>
          <a:p>
            <a:pPr marL="12700" marR="2211705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Hoh</a:t>
            </a:r>
            <a:r>
              <a:rPr dirty="0" sz="1800" spc="-10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Jee</a:t>
            </a:r>
            <a:r>
              <a:rPr dirty="0" sz="1800" spc="5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404040"/>
                </a:solidFill>
                <a:latin typeface="Verdana"/>
                <a:cs typeface="Verdana"/>
              </a:rPr>
              <a:t>Eng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Director, </a:t>
            </a:r>
            <a:r>
              <a:rPr dirty="0" sz="1800" spc="-10" b="1">
                <a:solidFill>
                  <a:srgbClr val="404040"/>
                </a:solidFill>
                <a:latin typeface="Verdana"/>
                <a:cs typeface="Verdana"/>
              </a:rPr>
              <a:t>Malaysia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600">
                <a:solidFill>
                  <a:srgbClr val="404040"/>
                </a:solidFill>
                <a:latin typeface="Verdana"/>
                <a:cs typeface="Verdana"/>
              </a:rPr>
              <a:t>6</a:t>
            </a:r>
            <a:r>
              <a:rPr dirty="0" sz="1600" spc="-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404040"/>
                </a:solidFill>
                <a:latin typeface="Verdana"/>
                <a:cs typeface="Verdana"/>
              </a:rPr>
              <a:t>Dec</a:t>
            </a:r>
            <a:r>
              <a:rPr dirty="0" sz="16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Verdana"/>
                <a:cs typeface="Verdana"/>
              </a:rPr>
              <a:t>2023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902335"/>
          </a:xfrm>
          <a:custGeom>
            <a:avLst/>
            <a:gdLst/>
            <a:ahLst/>
            <a:cxnLst/>
            <a:rect l="l" t="t" r="r" b="b"/>
            <a:pathLst>
              <a:path w="9144000" h="902335">
                <a:moveTo>
                  <a:pt x="0" y="902208"/>
                </a:moveTo>
                <a:lnTo>
                  <a:pt x="9144000" y="902208"/>
                </a:lnTo>
                <a:lnTo>
                  <a:pt x="9144000" y="0"/>
                </a:lnTo>
                <a:lnTo>
                  <a:pt x="0" y="0"/>
                </a:lnTo>
                <a:lnTo>
                  <a:pt x="0" y="902208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3711" y="4538293"/>
            <a:ext cx="532724" cy="3736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597" y="301879"/>
            <a:ext cx="43529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</a:rPr>
              <a:t>Malaysia</a:t>
            </a:r>
            <a:r>
              <a:rPr dirty="0" sz="2800" spc="-4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in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a</a:t>
            </a:r>
            <a:r>
              <a:rPr dirty="0" sz="2800" spc="-6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nutshell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332943" y="1155953"/>
            <a:ext cx="480187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Population:</a:t>
            </a:r>
            <a:r>
              <a:rPr dirty="0" sz="1800" spc="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32.7</a:t>
            </a:r>
            <a:r>
              <a:rPr dirty="0" sz="1800" spc="-3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Verdana"/>
                <a:cs typeface="Verdana"/>
              </a:rPr>
              <a:t>million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16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million </a:t>
            </a:r>
            <a:r>
              <a:rPr dirty="0" sz="1800" spc="-10">
                <a:latin typeface="Verdana"/>
                <a:cs typeface="Verdana"/>
              </a:rPr>
              <a:t>labour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1.16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million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digital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economy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GDP:</a:t>
            </a:r>
            <a:r>
              <a:rPr dirty="0" sz="1800" spc="-1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USD406.31</a:t>
            </a:r>
            <a:r>
              <a:rPr dirty="0" sz="1800" spc="-6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billion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dirty="0" sz="1800" spc="-20" b="1">
                <a:solidFill>
                  <a:srgbClr val="FF0000"/>
                </a:solidFill>
                <a:latin typeface="Verdana"/>
                <a:cs typeface="Verdana"/>
              </a:rPr>
              <a:t>2022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Digital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economy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size: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USD80</a:t>
            </a:r>
            <a:r>
              <a:rPr dirty="0" sz="1800" spc="-10">
                <a:latin typeface="Verdana"/>
                <a:cs typeface="Verdana"/>
              </a:rPr>
              <a:t> billion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53975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Internet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penetration</a:t>
            </a:r>
            <a:r>
              <a:rPr dirty="0" sz="1800" spc="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rate:</a:t>
            </a:r>
            <a:r>
              <a:rPr dirty="0" sz="1800" spc="-1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Verdana"/>
                <a:cs typeface="Verdana"/>
              </a:rPr>
              <a:t>94% </a:t>
            </a:r>
            <a:r>
              <a:rPr dirty="0" sz="1800">
                <a:latin typeface="Verdana"/>
                <a:cs typeface="Verdana"/>
              </a:rPr>
              <a:t>42 million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broadband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subscriptions </a:t>
            </a:r>
            <a:r>
              <a:rPr dirty="0" sz="1800">
                <a:latin typeface="Verdana"/>
                <a:cs typeface="Verdana"/>
              </a:rPr>
              <a:t>95.5%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mobile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coverage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0">
                <a:latin typeface="Verdana"/>
                <a:cs typeface="Verdana"/>
              </a:rPr>
              <a:t> populated areas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Average</a:t>
            </a:r>
            <a:r>
              <a:rPr dirty="0" sz="1800" spc="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monthly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salary</a:t>
            </a:r>
            <a:r>
              <a:rPr dirty="0" sz="1800" spc="-2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Verdana"/>
                <a:cs typeface="Verdana"/>
              </a:rPr>
              <a:t>digital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professionals:</a:t>
            </a:r>
            <a:r>
              <a:rPr dirty="0" sz="1800" spc="-3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MYR9,825</a:t>
            </a:r>
            <a:r>
              <a:rPr dirty="0" sz="18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Verdana"/>
                <a:cs typeface="Verdana"/>
              </a:rPr>
              <a:t>(USD2,136)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228" y="1220724"/>
            <a:ext cx="3729990" cy="26799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37428" y="1257426"/>
            <a:ext cx="3422650" cy="237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Verdana"/>
                <a:cs typeface="Verdana"/>
              </a:rPr>
              <a:t>Most</a:t>
            </a:r>
            <a:r>
              <a:rPr dirty="0" sz="1400" spc="-2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in-</a:t>
            </a:r>
            <a:r>
              <a:rPr dirty="0" sz="1400" b="1">
                <a:latin typeface="Verdana"/>
                <a:cs typeface="Verdana"/>
              </a:rPr>
              <a:t>demand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tech</a:t>
            </a:r>
            <a:r>
              <a:rPr dirty="0" sz="1400" spc="-2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jobs</a:t>
            </a:r>
            <a:r>
              <a:rPr dirty="0" sz="1400" spc="-4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in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20" b="1">
                <a:latin typeface="Verdana"/>
                <a:cs typeface="Verdana"/>
              </a:rPr>
              <a:t>2023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Software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engineers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Data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engineers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Data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scientists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AI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agents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Cloud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engineers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DevOps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engineers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Cybersecurity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specialists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IoT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consultants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latin typeface="Verdana"/>
                <a:cs typeface="Verdana"/>
              </a:rPr>
              <a:t>Sustainability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consultants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97" y="301879"/>
            <a:ext cx="53759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</a:rPr>
              <a:t>Malaysia’s</a:t>
            </a:r>
            <a:r>
              <a:rPr dirty="0" sz="2800" spc="-11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Global</a:t>
            </a:r>
            <a:r>
              <a:rPr dirty="0" sz="2800" spc="-9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Standing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1126236"/>
            <a:ext cx="2471166" cy="120624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70738" y="1162303"/>
            <a:ext cx="22675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1st</a:t>
            </a:r>
            <a:endParaRPr sz="1200">
              <a:latin typeface="Verdana"/>
              <a:cs typeface="Verdana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Top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country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emerging </a:t>
            </a:r>
            <a:r>
              <a:rPr dirty="0" sz="1200" b="1">
                <a:latin typeface="Verdana"/>
                <a:cs typeface="Verdana"/>
              </a:rPr>
              <a:t>Southeast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Asia for </a:t>
            </a:r>
            <a:r>
              <a:rPr dirty="0" sz="1200" spc="-10" b="1">
                <a:latin typeface="Verdana"/>
                <a:cs typeface="Verdana"/>
              </a:rPr>
              <a:t>foreign investment</a:t>
            </a:r>
            <a:endParaRPr sz="12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(Global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Opportunity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Index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2022,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Milken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Institute)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1027" y="1126236"/>
            <a:ext cx="1885950" cy="120624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74670" y="1162303"/>
            <a:ext cx="15227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2nd</a:t>
            </a:r>
            <a:endParaRPr sz="1200">
              <a:latin typeface="Verdana"/>
              <a:cs typeface="Verdana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Most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competitive </a:t>
            </a:r>
            <a:r>
              <a:rPr dirty="0" sz="1200" b="1">
                <a:latin typeface="Verdana"/>
                <a:cs typeface="Verdana"/>
              </a:rPr>
              <a:t>country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</a:t>
            </a:r>
            <a:r>
              <a:rPr dirty="0" sz="1200" spc="-10" b="1">
                <a:latin typeface="Verdana"/>
                <a:cs typeface="Verdana"/>
              </a:rPr>
              <a:t> ASEAN </a:t>
            </a:r>
            <a:r>
              <a:rPr dirty="0" sz="1200">
                <a:latin typeface="Verdana"/>
                <a:cs typeface="Verdana"/>
              </a:rPr>
              <a:t>(IMD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World </a:t>
            </a:r>
            <a:r>
              <a:rPr dirty="0" sz="1200" spc="-10">
                <a:latin typeface="Verdana"/>
                <a:cs typeface="Verdana"/>
              </a:rPr>
              <a:t>Competitiveness </a:t>
            </a:r>
            <a:r>
              <a:rPr dirty="0" sz="1200">
                <a:latin typeface="Verdana"/>
                <a:cs typeface="Verdana"/>
              </a:rPr>
              <a:t>Yearbook</a:t>
            </a:r>
            <a:r>
              <a:rPr dirty="0" sz="1200" spc="-20">
                <a:latin typeface="Verdana"/>
                <a:cs typeface="Verdana"/>
              </a:rPr>
              <a:t> 2022)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140" y="1126236"/>
            <a:ext cx="1885950" cy="13906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36946" y="1162303"/>
            <a:ext cx="167703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3rd</a:t>
            </a:r>
            <a:endParaRPr sz="1200">
              <a:latin typeface="Verdana"/>
              <a:cs typeface="Verdana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Most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innovative </a:t>
            </a:r>
            <a:r>
              <a:rPr dirty="0" sz="1200" b="1">
                <a:latin typeface="Verdana"/>
                <a:cs typeface="Verdana"/>
              </a:rPr>
              <a:t>upper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middle- </a:t>
            </a:r>
            <a:r>
              <a:rPr dirty="0" sz="1200" b="1">
                <a:latin typeface="Verdana"/>
                <a:cs typeface="Verdana"/>
              </a:rPr>
              <a:t>income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economy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in </a:t>
            </a:r>
            <a:r>
              <a:rPr dirty="0" sz="1200" b="1">
                <a:latin typeface="Verdana"/>
                <a:cs typeface="Verdana"/>
              </a:rPr>
              <a:t>the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world</a:t>
            </a:r>
            <a:endParaRPr sz="1200">
              <a:latin typeface="Verdana"/>
              <a:cs typeface="Verdana"/>
            </a:endParaRPr>
          </a:p>
          <a:p>
            <a:pPr algn="ctr" marL="53340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(Global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Innovation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Index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2022,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WIPO)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7728" y="1126236"/>
            <a:ext cx="1905762" cy="120624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165593" y="1162303"/>
            <a:ext cx="15144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4th</a:t>
            </a:r>
            <a:endParaRPr sz="1200">
              <a:latin typeface="Verdana"/>
              <a:cs typeface="Verdan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Most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Competitive </a:t>
            </a:r>
            <a:r>
              <a:rPr dirty="0" sz="1200" b="1">
                <a:latin typeface="Verdana"/>
                <a:cs typeface="Verdana"/>
              </a:rPr>
              <a:t>Emerging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Market </a:t>
            </a:r>
            <a:r>
              <a:rPr dirty="0" sz="1200">
                <a:latin typeface="Verdana"/>
                <a:cs typeface="Verdana"/>
              </a:rPr>
              <a:t>(Agility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Emerging </a:t>
            </a:r>
            <a:r>
              <a:rPr dirty="0" sz="1200">
                <a:latin typeface="Verdana"/>
                <a:cs typeface="Verdana"/>
              </a:rPr>
              <a:t>Markets </a:t>
            </a:r>
            <a:r>
              <a:rPr dirty="0" sz="1200" spc="-10">
                <a:latin typeface="Verdana"/>
                <a:cs typeface="Verdana"/>
              </a:rPr>
              <a:t>Logistics </a:t>
            </a:r>
            <a:r>
              <a:rPr dirty="0" sz="1200">
                <a:latin typeface="Verdana"/>
                <a:cs typeface="Verdana"/>
              </a:rPr>
              <a:t>Index</a:t>
            </a:r>
            <a:r>
              <a:rPr dirty="0" sz="1200" spc="-20">
                <a:latin typeface="Verdana"/>
                <a:cs typeface="Verdana"/>
              </a:rPr>
              <a:t> 2022)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6727" y="2567939"/>
            <a:ext cx="2160270" cy="120624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85694" y="2604007"/>
            <a:ext cx="19437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9th</a:t>
            </a:r>
            <a:endParaRPr sz="1200">
              <a:latin typeface="Verdana"/>
              <a:cs typeface="Verdan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Top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city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Asia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Pacific </a:t>
            </a:r>
            <a:r>
              <a:rPr dirty="0" sz="1200" b="1">
                <a:latin typeface="Verdana"/>
                <a:cs typeface="Verdana"/>
              </a:rPr>
              <a:t>Region,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Kuala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Lumpur </a:t>
            </a:r>
            <a:r>
              <a:rPr dirty="0" sz="1200">
                <a:latin typeface="Verdana"/>
                <a:cs typeface="Verdana"/>
              </a:rPr>
              <a:t>(Global</a:t>
            </a:r>
            <a:r>
              <a:rPr dirty="0" sz="1200" spc="-10">
                <a:latin typeface="Verdana"/>
                <a:cs typeface="Verdana"/>
              </a:rPr>
              <a:t> Technology Industry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Survey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2021,</a:t>
            </a:r>
            <a:r>
              <a:rPr dirty="0" sz="1200" spc="-20">
                <a:latin typeface="Verdana"/>
                <a:cs typeface="Verdana"/>
              </a:rPr>
              <a:t> KPMG)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68823" y="2624327"/>
            <a:ext cx="1963674" cy="139065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179821" y="2660395"/>
            <a:ext cx="1745614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Verdana"/>
                <a:cs typeface="Verdana"/>
              </a:rPr>
              <a:t>13th</a:t>
            </a:r>
            <a:endParaRPr sz="1200">
              <a:latin typeface="Verdana"/>
              <a:cs typeface="Verdan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On </a:t>
            </a:r>
            <a:r>
              <a:rPr dirty="0" sz="1200" spc="-10" b="1">
                <a:latin typeface="Verdana"/>
                <a:cs typeface="Verdana"/>
              </a:rPr>
              <a:t>infection management, </a:t>
            </a:r>
            <a:r>
              <a:rPr dirty="0" sz="1200" b="1">
                <a:latin typeface="Verdana"/>
                <a:cs typeface="Verdana"/>
              </a:rPr>
              <a:t>vaccine</a:t>
            </a:r>
            <a:r>
              <a:rPr dirty="0" sz="1200" spc="-4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rollouts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and </a:t>
            </a:r>
            <a:r>
              <a:rPr dirty="0" sz="1200" b="1">
                <a:latin typeface="Verdana"/>
                <a:cs typeface="Verdana"/>
              </a:rPr>
              <a:t>social </a:t>
            </a:r>
            <a:r>
              <a:rPr dirty="0" sz="1200" spc="-10" b="1">
                <a:latin typeface="Verdana"/>
                <a:cs typeface="Verdana"/>
              </a:rPr>
              <a:t>mobility </a:t>
            </a:r>
            <a:r>
              <a:rPr dirty="0" sz="1200">
                <a:latin typeface="Verdana"/>
                <a:cs typeface="Verdana"/>
              </a:rPr>
              <a:t>(Nikkei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COVID-</a:t>
            </a:r>
            <a:r>
              <a:rPr dirty="0" sz="1200" spc="-25">
                <a:latin typeface="Verdana"/>
                <a:cs typeface="Verdana"/>
              </a:rPr>
              <a:t>19 </a:t>
            </a:r>
            <a:r>
              <a:rPr dirty="0" sz="1200">
                <a:latin typeface="Verdana"/>
                <a:cs typeface="Verdana"/>
              </a:rPr>
              <a:t>Recovery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Index </a:t>
            </a:r>
            <a:r>
              <a:rPr dirty="0" sz="1200" spc="-10">
                <a:latin typeface="Verdana"/>
                <a:cs typeface="Verdana"/>
              </a:rPr>
              <a:t>2021)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0231" y="2624327"/>
            <a:ext cx="1683257" cy="120624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369556" y="2660395"/>
            <a:ext cx="13271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680" marR="98425" indent="35941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Verdana"/>
                <a:cs typeface="Verdana"/>
              </a:rPr>
              <a:t>15th</a:t>
            </a:r>
            <a:r>
              <a:rPr dirty="0" sz="1200" spc="50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Top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20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Asia </a:t>
            </a:r>
            <a:r>
              <a:rPr dirty="0" sz="1200" b="1">
                <a:latin typeface="Verdana"/>
                <a:cs typeface="Verdana"/>
              </a:rPr>
              <a:t>Fintech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Hubs</a:t>
            </a:r>
            <a:endParaRPr sz="1200">
              <a:latin typeface="Verdana"/>
              <a:cs typeface="Verdana"/>
            </a:endParaRPr>
          </a:p>
          <a:p>
            <a:pPr algn="ctr" marL="12065" marR="5080" indent="635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(Asia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Pacific </a:t>
            </a:r>
            <a:r>
              <a:rPr dirty="0" sz="1200">
                <a:latin typeface="Verdana"/>
                <a:cs typeface="Verdana"/>
              </a:rPr>
              <a:t>Fintech</a:t>
            </a:r>
            <a:r>
              <a:rPr dirty="0" sz="1200" spc="-10">
                <a:latin typeface="Verdana"/>
                <a:cs typeface="Verdana"/>
              </a:rPr>
              <a:t> Rankings </a:t>
            </a:r>
            <a:r>
              <a:rPr dirty="0" sz="1200">
                <a:latin typeface="Verdana"/>
                <a:cs typeface="Verdana"/>
              </a:rPr>
              <a:t>Report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2022)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510027"/>
            <a:ext cx="2858262" cy="157657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15925" y="2547620"/>
            <a:ext cx="26244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Verdana"/>
                <a:cs typeface="Verdana"/>
              </a:rPr>
              <a:t>8th</a:t>
            </a:r>
            <a:endParaRPr sz="1200">
              <a:latin typeface="Verdana"/>
              <a:cs typeface="Verdan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Global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Talent</a:t>
            </a:r>
            <a:r>
              <a:rPr dirty="0" sz="1200" spc="-10" b="1">
                <a:latin typeface="Verdana"/>
                <a:cs typeface="Verdana"/>
              </a:rPr>
              <a:t> Competitiveness </a:t>
            </a:r>
            <a:r>
              <a:rPr dirty="0" sz="1200" b="1">
                <a:latin typeface="Verdana"/>
                <a:cs typeface="Verdana"/>
              </a:rPr>
              <a:t>Index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</a:t>
            </a:r>
            <a:r>
              <a:rPr dirty="0" sz="1200" spc="-10" b="1">
                <a:latin typeface="Verdana"/>
                <a:cs typeface="Verdana"/>
              </a:rPr>
              <a:t> Eastern, Southeastern</a:t>
            </a:r>
            <a:endParaRPr sz="1200">
              <a:latin typeface="Verdana"/>
              <a:cs typeface="Verdana"/>
            </a:endParaRPr>
          </a:p>
          <a:p>
            <a:pPr algn="ctr" marL="576580" marR="57023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Asia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and</a:t>
            </a:r>
            <a:r>
              <a:rPr dirty="0" sz="1200" spc="-10" b="1">
                <a:latin typeface="Verdana"/>
                <a:cs typeface="Verdana"/>
              </a:rPr>
              <a:t> Oceania </a:t>
            </a:r>
            <a:r>
              <a:rPr dirty="0" sz="1200">
                <a:latin typeface="Verdana"/>
                <a:cs typeface="Verdana"/>
              </a:rPr>
              <a:t>(The Global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Talent Competitiveness </a:t>
            </a:r>
            <a:r>
              <a:rPr dirty="0" sz="1200">
                <a:latin typeface="Verdana"/>
                <a:cs typeface="Verdana"/>
              </a:rPr>
              <a:t>Index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2022)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86227" y="4079747"/>
            <a:ext cx="3931158" cy="83896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908554" y="4117644"/>
            <a:ext cx="32886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Verdana"/>
                <a:cs typeface="Verdana"/>
              </a:rPr>
              <a:t>25th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Most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competitive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country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the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world</a:t>
            </a:r>
            <a:endParaRPr sz="12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(World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Competitiveness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Yearbook</a:t>
            </a:r>
            <a:endParaRPr sz="1200">
              <a:latin typeface="Verdana"/>
              <a:cs typeface="Verdana"/>
            </a:endParaRPr>
          </a:p>
          <a:p>
            <a:pPr algn="ctr" marL="1270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2022,</a:t>
            </a:r>
            <a:r>
              <a:rPr dirty="0" sz="1200" spc="-20">
                <a:latin typeface="Verdana"/>
                <a:cs typeface="Verdana"/>
              </a:rPr>
              <a:t> IMD)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</a:rPr>
              <a:t>Malaysia’s</a:t>
            </a:r>
            <a:r>
              <a:rPr dirty="0" sz="2400" spc="-6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International</a:t>
            </a:r>
            <a:r>
              <a:rPr dirty="0" sz="2400" spc="-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Investments</a:t>
            </a:r>
            <a:r>
              <a:rPr dirty="0" sz="2400" spc="-3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</a:t>
            </a:r>
            <a:r>
              <a:rPr dirty="0" sz="2400" spc="-25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2023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61340" y="966978"/>
            <a:ext cx="8506460" cy="4140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Intel</a:t>
            </a:r>
            <a:r>
              <a:rPr dirty="0" sz="1000" spc="-7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(semiconductor</a:t>
            </a:r>
            <a:r>
              <a:rPr dirty="0" sz="1000" spc="-5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chips)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invest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MYR30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billion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over 10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years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Penang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Kulim,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Kedah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z="1000">
                <a:latin typeface="Verdana"/>
                <a:cs typeface="Verdana"/>
              </a:rPr>
              <a:t>4,000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jobs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5,000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construction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industry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Melexis</a:t>
            </a:r>
            <a:r>
              <a:rPr dirty="0" sz="10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(micro-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electronic</a:t>
            </a:r>
            <a:r>
              <a:rPr dirty="0" sz="10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semiconductor</a:t>
            </a:r>
            <a:r>
              <a:rPr dirty="0" sz="1000" spc="-2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solutions)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invest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70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million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Euros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Kuching,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Sarawak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building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house inspection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equipment,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freight,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warehouse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administrative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departments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AirTrunk</a:t>
            </a:r>
            <a:r>
              <a:rPr dirty="0" sz="1000" spc="-2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(hyperscale</a:t>
            </a:r>
            <a:r>
              <a:rPr dirty="0" sz="10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data</a:t>
            </a:r>
            <a:r>
              <a:rPr dirty="0" sz="10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centres)</a:t>
            </a:r>
            <a:endParaRPr sz="10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Construct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150+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MW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facility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Johor Bahru,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Johor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covering 10.3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hectares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land</a:t>
            </a:r>
            <a:endParaRPr sz="10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Most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energy-</a:t>
            </a:r>
            <a:r>
              <a:rPr dirty="0" sz="1000">
                <a:latin typeface="Verdana"/>
                <a:cs typeface="Verdana"/>
              </a:rPr>
              <a:t>efficient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environmentally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friendly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hyperscale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data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centre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Malaysia,</a:t>
            </a:r>
            <a:r>
              <a:rPr dirty="0" sz="1000" spc="-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with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platform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that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handle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more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than</a:t>
            </a:r>
            <a:endParaRPr sz="10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dirty="0" sz="1000">
                <a:latin typeface="Verdana"/>
                <a:cs typeface="Verdana"/>
              </a:rPr>
              <a:t>1.35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GW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power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Göpel</a:t>
            </a:r>
            <a:r>
              <a:rPr dirty="0" sz="1000" spc="-3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electronic</a:t>
            </a:r>
            <a:r>
              <a:rPr dirty="0" sz="10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GmbH</a:t>
            </a:r>
            <a:r>
              <a:rPr dirty="0" sz="10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(test</a:t>
            </a:r>
            <a:r>
              <a:rPr dirty="0" sz="1000" spc="-5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dirty="0" sz="10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inspection</a:t>
            </a:r>
            <a:r>
              <a:rPr dirty="0" sz="10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solutions)</a:t>
            </a:r>
            <a:endParaRPr sz="10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Set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up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office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Penang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assist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local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clients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further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develop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the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broader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Southeast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Asian</a:t>
            </a:r>
            <a:r>
              <a:rPr dirty="0" sz="1000" spc="-20">
                <a:latin typeface="Verdana"/>
                <a:cs typeface="Verdana"/>
              </a:rPr>
              <a:t> area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CHINT</a:t>
            </a:r>
            <a:r>
              <a:rPr dirty="0" sz="1000" spc="-5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(intelligent</a:t>
            </a:r>
            <a:r>
              <a:rPr dirty="0" sz="1000" spc="-5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energy</a:t>
            </a:r>
            <a:r>
              <a:rPr dirty="0" sz="1000" spc="-5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solutions)</a:t>
            </a:r>
            <a:endParaRPr sz="10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Set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up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office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Temasya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Glenmarie,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Shah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Alam,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Selangor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provide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better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service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for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clients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Xsolla</a:t>
            </a:r>
            <a:r>
              <a:rPr dirty="0" sz="1000" spc="-5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(video</a:t>
            </a:r>
            <a:r>
              <a:rPr dirty="0" sz="1000" spc="-4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game</a:t>
            </a:r>
            <a:r>
              <a:rPr dirty="0" sz="1000" spc="-3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commerce)</a:t>
            </a:r>
            <a:endParaRPr sz="10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Set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up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office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Kuala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Lumpur,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its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largest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international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office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tap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unto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wider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range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game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developers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Sea</a:t>
            </a:r>
            <a:r>
              <a:rPr dirty="0" sz="1000" spc="-6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Ltd</a:t>
            </a:r>
            <a:r>
              <a:rPr dirty="0" sz="1000" spc="-6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(Shopee</a:t>
            </a:r>
            <a:r>
              <a:rPr dirty="0" sz="1000" spc="-4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ecommerce</a:t>
            </a:r>
            <a:r>
              <a:rPr dirty="0" sz="10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Verdana"/>
                <a:cs typeface="Verdana"/>
              </a:rPr>
              <a:t>parent</a:t>
            </a:r>
            <a:r>
              <a:rPr dirty="0" sz="1000" spc="-4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Verdana"/>
                <a:cs typeface="Verdana"/>
              </a:rPr>
              <a:t>company)</a:t>
            </a:r>
            <a:endParaRPr sz="1000">
              <a:latin typeface="Verdana"/>
              <a:cs typeface="Verdana"/>
            </a:endParaRPr>
          </a:p>
          <a:p>
            <a:pPr marL="184785" marR="247015" indent="-172720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Set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up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cloud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computing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project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Kulai,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Johor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with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24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data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hall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suites,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mechanical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electrical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rooms,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office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space, </a:t>
            </a:r>
            <a:r>
              <a:rPr dirty="0" sz="1000" spc="-10">
                <a:latin typeface="Verdana"/>
                <a:cs typeface="Verdana"/>
              </a:rPr>
              <a:t>storage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parking</a:t>
            </a:r>
            <a:endParaRPr sz="1000">
              <a:latin typeface="Verdana"/>
              <a:cs typeface="Verdana"/>
            </a:endParaRPr>
          </a:p>
          <a:p>
            <a:pPr marL="184785" marR="168275" indent="-172720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00">
                <a:latin typeface="Verdana"/>
                <a:cs typeface="Verdana"/>
              </a:rPr>
              <a:t>Set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up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new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1.4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million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square foot,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two-</a:t>
            </a:r>
            <a:r>
              <a:rPr dirty="0" sz="1000">
                <a:latin typeface="Verdana"/>
                <a:cs typeface="Verdana"/>
              </a:rPr>
              <a:t>story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mega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warehouse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Bukit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Raja, Klang,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which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is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integrated hi-</a:t>
            </a:r>
            <a:r>
              <a:rPr dirty="0" sz="1000" spc="-20">
                <a:latin typeface="Verdana"/>
                <a:cs typeface="Verdana"/>
              </a:rPr>
              <a:t>tech </a:t>
            </a:r>
            <a:r>
              <a:rPr dirty="0" sz="1000">
                <a:latin typeface="Verdana"/>
                <a:cs typeface="Verdana"/>
              </a:rPr>
              <a:t>logistics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park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with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cloud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infrastructure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017135" cy="5143500"/>
            <a:chOff x="0" y="0"/>
            <a:chExt cx="5017135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012948" cy="5143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264" y="0"/>
              <a:ext cx="2132076" cy="51434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880360" y="0"/>
              <a:ext cx="2136775" cy="5143500"/>
            </a:xfrm>
            <a:custGeom>
              <a:avLst/>
              <a:gdLst/>
              <a:ahLst/>
              <a:cxnLst/>
              <a:rect l="l" t="t" r="r" b="b"/>
              <a:pathLst>
                <a:path w="2136775" h="5143500">
                  <a:moveTo>
                    <a:pt x="2136648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36648" y="5143500"/>
                  </a:lnTo>
                  <a:lnTo>
                    <a:pt x="2136648" y="0"/>
                  </a:lnTo>
                  <a:close/>
                </a:path>
              </a:pathLst>
            </a:custGeom>
            <a:solidFill>
              <a:srgbClr val="EA7B16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8293"/>
            <a:ext cx="532724" cy="37361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174740" y="173863"/>
            <a:ext cx="27901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EA7B16"/>
                </a:solidFill>
                <a:latin typeface="Verdana"/>
                <a:cs typeface="Verdana"/>
              </a:rPr>
              <a:t>Market-</a:t>
            </a:r>
            <a:r>
              <a:rPr dirty="0" sz="1500" b="1">
                <a:solidFill>
                  <a:srgbClr val="EA7B16"/>
                </a:solidFill>
                <a:latin typeface="Verdana"/>
                <a:cs typeface="Verdana"/>
              </a:rPr>
              <a:t>oriented</a:t>
            </a:r>
            <a:r>
              <a:rPr dirty="0" sz="1500" spc="45" b="1">
                <a:solidFill>
                  <a:srgbClr val="EA7B16"/>
                </a:solidFill>
                <a:latin typeface="Verdana"/>
                <a:cs typeface="Verdana"/>
              </a:rPr>
              <a:t> </a:t>
            </a:r>
            <a:r>
              <a:rPr dirty="0" sz="1500" spc="-10" b="1">
                <a:solidFill>
                  <a:srgbClr val="EA7B16"/>
                </a:solidFill>
                <a:latin typeface="Verdana"/>
                <a:cs typeface="Verdana"/>
              </a:rPr>
              <a:t>economy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4740" y="618489"/>
            <a:ext cx="291846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98%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dirty="0" sz="11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total</a:t>
            </a: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products have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0%</a:t>
            </a:r>
            <a:r>
              <a:rPr dirty="0" sz="11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import 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duties</a:t>
            </a:r>
            <a:r>
              <a:rPr dirty="0" sz="11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under</a:t>
            </a:r>
            <a:r>
              <a:rPr dirty="0" sz="11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Msia’s</a:t>
            </a:r>
            <a:r>
              <a:rPr dirty="0" sz="1100" spc="-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FTAs</a:t>
            </a:r>
            <a:r>
              <a:rPr dirty="0" sz="11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dirty="0" sz="1100" spc="-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ASEAN</a:t>
            </a:r>
            <a:endParaRPr sz="1100">
              <a:latin typeface="Verdana"/>
              <a:cs typeface="Verdana"/>
            </a:endParaRPr>
          </a:p>
          <a:p>
            <a:pPr marL="183515" marR="340360" indent="-17145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CPTPP</a:t>
            </a:r>
            <a:r>
              <a:rPr dirty="0" sz="1100" spc="-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removes</a:t>
            </a:r>
            <a:r>
              <a:rPr dirty="0" sz="11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95%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tariffs, </a:t>
            </a:r>
            <a:r>
              <a:rPr dirty="0" sz="1100" spc="-20">
                <a:solidFill>
                  <a:srgbClr val="404040"/>
                </a:solidFill>
                <a:latin typeface="Verdana"/>
                <a:cs typeface="Verdana"/>
              </a:rPr>
              <a:t>gives </a:t>
            </a:r>
            <a:r>
              <a:rPr dirty="0" sz="1100" spc="-2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access</a:t>
            </a:r>
            <a:r>
              <a:rPr dirty="0" sz="11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dirty="0" sz="11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new</a:t>
            </a:r>
            <a:r>
              <a:rPr dirty="0" sz="11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markets</a:t>
            </a:r>
            <a:r>
              <a:rPr dirty="0" sz="1100" spc="-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(Canada, 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Mexico,</a:t>
            </a:r>
            <a:r>
              <a:rPr dirty="0" sz="1100" spc="-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Peru)</a:t>
            </a:r>
            <a:r>
              <a:rPr dirty="0" sz="11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dirty="0" sz="1100" spc="-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covered</a:t>
            </a:r>
            <a:r>
              <a:rPr dirty="0" sz="11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dirty="0" sz="11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any </a:t>
            </a: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>
                <a:solidFill>
                  <a:srgbClr val="404040"/>
                </a:solidFill>
                <a:latin typeface="Verdana"/>
                <a:cs typeface="Verdana"/>
              </a:rPr>
              <a:t>existing</a:t>
            </a:r>
            <a:r>
              <a:rPr dirty="0" sz="11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FTA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ts val="1755"/>
              </a:lnSpc>
              <a:spcBef>
                <a:spcPts val="100"/>
              </a:spcBef>
            </a:pPr>
            <a:r>
              <a:rPr dirty="0"/>
              <a:t>Supportive</a:t>
            </a:r>
            <a:r>
              <a:rPr dirty="0" spc="-35"/>
              <a:t> </a:t>
            </a:r>
            <a:r>
              <a:rPr dirty="0"/>
              <a:t>labour</a:t>
            </a:r>
            <a:r>
              <a:rPr dirty="0" spc="-30"/>
              <a:t> </a:t>
            </a:r>
            <a:r>
              <a:rPr dirty="0" spc="-10"/>
              <a:t>market</a:t>
            </a:r>
          </a:p>
          <a:p>
            <a:pPr marL="232410" indent="-171450">
              <a:lnSpc>
                <a:spcPts val="1275"/>
              </a:lnSpc>
              <a:buFont typeface="Arial"/>
              <a:buChar char="•"/>
              <a:tabLst>
                <a:tab pos="232410" algn="l"/>
              </a:tabLst>
            </a:pP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Multi-racial/lingual/cultural</a:t>
            </a:r>
            <a:endParaRPr sz="1100">
              <a:latin typeface="Verdana"/>
              <a:cs typeface="Verdana"/>
            </a:endParaRPr>
          </a:p>
          <a:p>
            <a:pPr marL="232410" indent="-171450">
              <a:lnSpc>
                <a:spcPct val="100000"/>
              </a:lnSpc>
              <a:buFont typeface="Arial"/>
              <a:buChar char="•"/>
              <a:tabLst>
                <a:tab pos="232410" algn="l"/>
              </a:tabLst>
            </a:pP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Business</a:t>
            </a:r>
            <a:r>
              <a:rPr dirty="0" sz="1100" spc="-4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English widely</a:t>
            </a:r>
            <a:r>
              <a:rPr dirty="0" sz="1100" spc="-1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20" b="0">
                <a:solidFill>
                  <a:srgbClr val="404040"/>
                </a:solidFill>
                <a:latin typeface="Verdana"/>
                <a:cs typeface="Verdana"/>
              </a:rPr>
              <a:t>used</a:t>
            </a:r>
            <a:endParaRPr sz="1100">
              <a:latin typeface="Verdana"/>
              <a:cs typeface="Verdana"/>
            </a:endParaRPr>
          </a:p>
          <a:p>
            <a:pPr marL="232410" indent="-171450">
              <a:lnSpc>
                <a:spcPct val="100000"/>
              </a:lnSpc>
              <a:buFont typeface="Arial"/>
              <a:buChar char="•"/>
              <a:tabLst>
                <a:tab pos="232410" algn="l"/>
              </a:tabLst>
            </a:pP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Passport</a:t>
            </a:r>
            <a:r>
              <a:rPr dirty="0" sz="1100" spc="-1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mobility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/>
              <a:t>Conducive</a:t>
            </a:r>
            <a:r>
              <a:rPr dirty="0" spc="-10"/>
              <a:t> </a:t>
            </a:r>
            <a:r>
              <a:rPr dirty="0"/>
              <a:t>national</a:t>
            </a:r>
            <a:r>
              <a:rPr dirty="0" spc="-50"/>
              <a:t> </a:t>
            </a:r>
            <a:r>
              <a:rPr dirty="0" spc="-10"/>
              <a:t>policies</a:t>
            </a:r>
          </a:p>
          <a:p>
            <a:pPr marL="207645" marR="362585" indent="-17145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08915" algn="l"/>
              </a:tabLst>
            </a:pP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National</a:t>
            </a:r>
            <a:r>
              <a:rPr dirty="0" sz="1100" spc="-2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4th</a:t>
            </a:r>
            <a:r>
              <a:rPr dirty="0" sz="1100" spc="-1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Industrial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Revolution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(4IR)</a:t>
            </a:r>
            <a:r>
              <a:rPr dirty="0" sz="1100" spc="-3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Policy</a:t>
            </a:r>
            <a:endParaRPr sz="1100">
              <a:latin typeface="Verdana"/>
              <a:cs typeface="Verdana"/>
            </a:endParaRPr>
          </a:p>
          <a:p>
            <a:pPr marL="207645" marR="5080" indent="-17145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National</a:t>
            </a:r>
            <a:r>
              <a:rPr dirty="0" sz="1100" spc="-2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Policy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dirty="0" sz="1100" spc="-3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Science,</a:t>
            </a:r>
            <a:r>
              <a:rPr dirty="0" sz="1100" spc="-3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Technology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&amp;</a:t>
            </a:r>
            <a:r>
              <a:rPr dirty="0" sz="1100" spc="-1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Innovation</a:t>
            </a:r>
            <a:r>
              <a:rPr dirty="0" sz="1100" spc="-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(DSTIN)</a:t>
            </a:r>
            <a:r>
              <a:rPr dirty="0" sz="1100" spc="-3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2021-</a:t>
            </a:r>
            <a:r>
              <a:rPr dirty="0" sz="1100" spc="-20" b="0">
                <a:solidFill>
                  <a:srgbClr val="404040"/>
                </a:solidFill>
                <a:latin typeface="Verdana"/>
                <a:cs typeface="Verdana"/>
              </a:rPr>
              <a:t>2030</a:t>
            </a:r>
            <a:endParaRPr sz="1100">
              <a:latin typeface="Verdana"/>
              <a:cs typeface="Verdana"/>
            </a:endParaRPr>
          </a:p>
          <a:p>
            <a:pPr marL="208279" indent="-17145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National</a:t>
            </a:r>
            <a:r>
              <a:rPr dirty="0" sz="1100" spc="-4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e-Commerce</a:t>
            </a:r>
            <a:r>
              <a:rPr dirty="0" sz="1100" spc="-6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Strategic</a:t>
            </a:r>
            <a:endParaRPr sz="1100">
              <a:latin typeface="Verdana"/>
              <a:cs typeface="Verdana"/>
            </a:endParaRPr>
          </a:p>
          <a:p>
            <a:pPr marL="208915">
              <a:lnSpc>
                <a:spcPct val="100000"/>
              </a:lnSpc>
              <a:spcBef>
                <a:spcPts val="5"/>
              </a:spcBef>
            </a:pP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Roadmap</a:t>
            </a:r>
            <a:endParaRPr sz="1100">
              <a:latin typeface="Verdana"/>
              <a:cs typeface="Verdana"/>
            </a:endParaRPr>
          </a:p>
          <a:p>
            <a:pPr marL="207645" marR="265430" indent="-171450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Malaysia</a:t>
            </a:r>
            <a:r>
              <a:rPr dirty="0" sz="1100" spc="-25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Digital</a:t>
            </a:r>
            <a:r>
              <a:rPr dirty="0" sz="1100" spc="-15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Economy</a:t>
            </a:r>
            <a:r>
              <a:rPr dirty="0" sz="1100" spc="-45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FF0000"/>
                </a:solidFill>
                <a:latin typeface="Verdana"/>
                <a:cs typeface="Verdana"/>
              </a:rPr>
              <a:t>Blueprint 	(MYDIGITAL)</a:t>
            </a:r>
            <a:endParaRPr sz="1100">
              <a:latin typeface="Verdana"/>
              <a:cs typeface="Verdana"/>
            </a:endParaRPr>
          </a:p>
          <a:p>
            <a:pPr marL="208279" indent="-171450">
              <a:lnSpc>
                <a:spcPct val="100000"/>
              </a:lnSpc>
              <a:buFont typeface="Wingdings"/>
              <a:buChar char=""/>
              <a:tabLst>
                <a:tab pos="208279" algn="l"/>
              </a:tabLst>
            </a:pP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Digital</a:t>
            </a:r>
            <a:r>
              <a:rPr dirty="0" sz="1100" spc="-10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Investment</a:t>
            </a:r>
            <a:r>
              <a:rPr dirty="0" sz="1100" spc="-45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Office</a:t>
            </a:r>
            <a:r>
              <a:rPr dirty="0" sz="1100" spc="-20" b="0">
                <a:solidFill>
                  <a:srgbClr val="FF0000"/>
                </a:solidFill>
                <a:latin typeface="Verdana"/>
                <a:cs typeface="Verdana"/>
              </a:rPr>
              <a:t> (DIO)</a:t>
            </a:r>
            <a:endParaRPr sz="1100">
              <a:latin typeface="Verdana"/>
              <a:cs typeface="Verdana"/>
            </a:endParaRPr>
          </a:p>
          <a:p>
            <a:pPr marL="184785" marR="967740" indent="-147955">
              <a:lnSpc>
                <a:spcPct val="100000"/>
              </a:lnSpc>
              <a:buFont typeface="Wingdings"/>
              <a:buChar char=""/>
              <a:tabLst>
                <a:tab pos="184785" algn="l"/>
                <a:tab pos="208279" algn="l"/>
              </a:tabLst>
            </a:pPr>
            <a:r>
              <a:rPr dirty="0" sz="1100" b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Malaysia</a:t>
            </a:r>
            <a:r>
              <a:rPr dirty="0" sz="1100" spc="-40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spc="-20" b="0">
                <a:solidFill>
                  <a:srgbClr val="FF0000"/>
                </a:solidFill>
                <a:latin typeface="Verdana"/>
                <a:cs typeface="Verdana"/>
              </a:rPr>
              <a:t>Tech </a:t>
            </a:r>
            <a:r>
              <a:rPr dirty="0" sz="1100" b="0">
                <a:solidFill>
                  <a:srgbClr val="FF0000"/>
                </a:solidFill>
                <a:latin typeface="Verdana"/>
                <a:cs typeface="Verdana"/>
              </a:rPr>
              <a:t>Entrepreneur</a:t>
            </a:r>
            <a:r>
              <a:rPr dirty="0" sz="1100" spc="-25" b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FF0000"/>
                </a:solidFill>
                <a:latin typeface="Verdana"/>
                <a:cs typeface="Verdana"/>
              </a:rPr>
              <a:t>Programme (MTEP)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7469" y="770001"/>
            <a:ext cx="2321560" cy="13792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 marL="12700" marR="5080" indent="-635">
              <a:lnSpc>
                <a:spcPct val="90000"/>
              </a:lnSpc>
              <a:spcBef>
                <a:spcPts val="385"/>
              </a:spcBef>
            </a:pPr>
            <a:r>
              <a:rPr dirty="0" sz="2400" spc="-10" b="1">
                <a:solidFill>
                  <a:srgbClr val="FFFFFF"/>
                </a:solidFill>
                <a:latin typeface="Verdana"/>
                <a:cs typeface="Verdana"/>
              </a:rPr>
              <a:t>Malaysia’s advantages </a:t>
            </a:r>
            <a:r>
              <a:rPr dirty="0" sz="2400" spc="-25" b="1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400" spc="-10" b="1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391911" y="288036"/>
            <a:ext cx="539750" cy="533400"/>
          </a:xfrm>
          <a:custGeom>
            <a:avLst/>
            <a:gdLst/>
            <a:ahLst/>
            <a:cxnLst/>
            <a:rect l="l" t="t" r="r" b="b"/>
            <a:pathLst>
              <a:path w="539750" h="533400">
                <a:moveTo>
                  <a:pt x="269748" y="0"/>
                </a:moveTo>
                <a:lnTo>
                  <a:pt x="221262" y="4296"/>
                </a:lnTo>
                <a:lnTo>
                  <a:pt x="175626" y="16682"/>
                </a:lnTo>
                <a:lnTo>
                  <a:pt x="133604" y="36406"/>
                </a:lnTo>
                <a:lnTo>
                  <a:pt x="95955" y="62716"/>
                </a:lnTo>
                <a:lnTo>
                  <a:pt x="63443" y="94858"/>
                </a:lnTo>
                <a:lnTo>
                  <a:pt x="36830" y="132080"/>
                </a:lnTo>
                <a:lnTo>
                  <a:pt x="16876" y="173629"/>
                </a:lnTo>
                <a:lnTo>
                  <a:pt x="4346" y="218753"/>
                </a:lnTo>
                <a:lnTo>
                  <a:pt x="0" y="266700"/>
                </a:lnTo>
                <a:lnTo>
                  <a:pt x="4346" y="314646"/>
                </a:lnTo>
                <a:lnTo>
                  <a:pt x="16876" y="359770"/>
                </a:lnTo>
                <a:lnTo>
                  <a:pt x="36829" y="401320"/>
                </a:lnTo>
                <a:lnTo>
                  <a:pt x="63443" y="438541"/>
                </a:lnTo>
                <a:lnTo>
                  <a:pt x="95955" y="470683"/>
                </a:lnTo>
                <a:lnTo>
                  <a:pt x="133603" y="496993"/>
                </a:lnTo>
                <a:lnTo>
                  <a:pt x="175626" y="516717"/>
                </a:lnTo>
                <a:lnTo>
                  <a:pt x="221262" y="529103"/>
                </a:lnTo>
                <a:lnTo>
                  <a:pt x="269748" y="533400"/>
                </a:lnTo>
                <a:lnTo>
                  <a:pt x="318233" y="529103"/>
                </a:lnTo>
                <a:lnTo>
                  <a:pt x="363869" y="516717"/>
                </a:lnTo>
                <a:lnTo>
                  <a:pt x="405891" y="496993"/>
                </a:lnTo>
                <a:lnTo>
                  <a:pt x="443540" y="470683"/>
                </a:lnTo>
                <a:lnTo>
                  <a:pt x="476052" y="438541"/>
                </a:lnTo>
                <a:lnTo>
                  <a:pt x="502665" y="401319"/>
                </a:lnTo>
                <a:lnTo>
                  <a:pt x="522619" y="359770"/>
                </a:lnTo>
                <a:lnTo>
                  <a:pt x="535149" y="314646"/>
                </a:lnTo>
                <a:lnTo>
                  <a:pt x="539496" y="266700"/>
                </a:lnTo>
                <a:lnTo>
                  <a:pt x="535149" y="218753"/>
                </a:lnTo>
                <a:lnTo>
                  <a:pt x="522619" y="173629"/>
                </a:lnTo>
                <a:lnTo>
                  <a:pt x="502665" y="132079"/>
                </a:lnTo>
                <a:lnTo>
                  <a:pt x="476052" y="94858"/>
                </a:lnTo>
                <a:lnTo>
                  <a:pt x="443540" y="62716"/>
                </a:lnTo>
                <a:lnTo>
                  <a:pt x="405891" y="36406"/>
                </a:lnTo>
                <a:lnTo>
                  <a:pt x="363869" y="16682"/>
                </a:lnTo>
                <a:lnTo>
                  <a:pt x="318233" y="4296"/>
                </a:lnTo>
                <a:lnTo>
                  <a:pt x="269748" y="0"/>
                </a:lnTo>
                <a:close/>
              </a:path>
            </a:pathLst>
          </a:custGeom>
          <a:solidFill>
            <a:srgbClr val="EA7B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70016" y="336550"/>
            <a:ext cx="29743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6915" algn="l"/>
              </a:tabLst>
            </a:pPr>
            <a:r>
              <a:rPr dirty="0" sz="2000" spc="-25">
                <a:solidFill>
                  <a:srgbClr val="FFFFFF"/>
                </a:solidFill>
              </a:rPr>
              <a:t>01</a:t>
            </a:r>
            <a:r>
              <a:rPr dirty="0" sz="2000">
                <a:solidFill>
                  <a:srgbClr val="FFFFFF"/>
                </a:solidFill>
              </a:rPr>
              <a:t>	</a:t>
            </a:r>
            <a:r>
              <a:rPr dirty="0" sz="1100" b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r>
              <a:rPr dirty="0" sz="1100" spc="155" b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16</a:t>
            </a:r>
            <a:r>
              <a:rPr dirty="0" sz="1100" spc="-15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FTAs</a:t>
            </a:r>
            <a:r>
              <a:rPr dirty="0" sz="1100" spc="-3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b="0">
                <a:solidFill>
                  <a:srgbClr val="404040"/>
                </a:solidFill>
                <a:latin typeface="Verdana"/>
                <a:cs typeface="Verdana"/>
              </a:rPr>
              <a:t>with 4-billion</a:t>
            </a:r>
            <a:r>
              <a:rPr dirty="0" sz="1100" spc="20" b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100" spc="-10" b="0">
                <a:solidFill>
                  <a:srgbClr val="404040"/>
                </a:solidFill>
                <a:latin typeface="Verdana"/>
                <a:cs typeface="Verdana"/>
              </a:rPr>
              <a:t>market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391911" y="1620011"/>
            <a:ext cx="588645" cy="539750"/>
          </a:xfrm>
          <a:custGeom>
            <a:avLst/>
            <a:gdLst/>
            <a:ahLst/>
            <a:cxnLst/>
            <a:rect l="l" t="t" r="r" b="b"/>
            <a:pathLst>
              <a:path w="588645" h="539750">
                <a:moveTo>
                  <a:pt x="294132" y="0"/>
                </a:moveTo>
                <a:lnTo>
                  <a:pt x="246425" y="3530"/>
                </a:lnTo>
                <a:lnTo>
                  <a:pt x="201168" y="13752"/>
                </a:lnTo>
                <a:lnTo>
                  <a:pt x="158966" y="30110"/>
                </a:lnTo>
                <a:lnTo>
                  <a:pt x="120426" y="52047"/>
                </a:lnTo>
                <a:lnTo>
                  <a:pt x="86153" y="79009"/>
                </a:lnTo>
                <a:lnTo>
                  <a:pt x="56753" y="110441"/>
                </a:lnTo>
                <a:lnTo>
                  <a:pt x="32832" y="145786"/>
                </a:lnTo>
                <a:lnTo>
                  <a:pt x="14996" y="184489"/>
                </a:lnTo>
                <a:lnTo>
                  <a:pt x="3850" y="225995"/>
                </a:lnTo>
                <a:lnTo>
                  <a:pt x="0" y="269748"/>
                </a:lnTo>
                <a:lnTo>
                  <a:pt x="3850" y="313500"/>
                </a:lnTo>
                <a:lnTo>
                  <a:pt x="14996" y="355006"/>
                </a:lnTo>
                <a:lnTo>
                  <a:pt x="32832" y="393709"/>
                </a:lnTo>
                <a:lnTo>
                  <a:pt x="56753" y="429054"/>
                </a:lnTo>
                <a:lnTo>
                  <a:pt x="86153" y="460486"/>
                </a:lnTo>
                <a:lnTo>
                  <a:pt x="120426" y="487448"/>
                </a:lnTo>
                <a:lnTo>
                  <a:pt x="158966" y="509385"/>
                </a:lnTo>
                <a:lnTo>
                  <a:pt x="201167" y="525743"/>
                </a:lnTo>
                <a:lnTo>
                  <a:pt x="246425" y="535965"/>
                </a:lnTo>
                <a:lnTo>
                  <a:pt x="294132" y="539495"/>
                </a:lnTo>
                <a:lnTo>
                  <a:pt x="341838" y="535965"/>
                </a:lnTo>
                <a:lnTo>
                  <a:pt x="387095" y="525743"/>
                </a:lnTo>
                <a:lnTo>
                  <a:pt x="429297" y="509385"/>
                </a:lnTo>
                <a:lnTo>
                  <a:pt x="467837" y="487448"/>
                </a:lnTo>
                <a:lnTo>
                  <a:pt x="502110" y="460486"/>
                </a:lnTo>
                <a:lnTo>
                  <a:pt x="531510" y="429054"/>
                </a:lnTo>
                <a:lnTo>
                  <a:pt x="555431" y="393709"/>
                </a:lnTo>
                <a:lnTo>
                  <a:pt x="573267" y="355006"/>
                </a:lnTo>
                <a:lnTo>
                  <a:pt x="584413" y="313500"/>
                </a:lnTo>
                <a:lnTo>
                  <a:pt x="588263" y="269748"/>
                </a:lnTo>
                <a:lnTo>
                  <a:pt x="584413" y="225995"/>
                </a:lnTo>
                <a:lnTo>
                  <a:pt x="573267" y="184489"/>
                </a:lnTo>
                <a:lnTo>
                  <a:pt x="555431" y="145786"/>
                </a:lnTo>
                <a:lnTo>
                  <a:pt x="531510" y="110441"/>
                </a:lnTo>
                <a:lnTo>
                  <a:pt x="502110" y="79009"/>
                </a:lnTo>
                <a:lnTo>
                  <a:pt x="467837" y="52047"/>
                </a:lnTo>
                <a:lnTo>
                  <a:pt x="429297" y="30110"/>
                </a:lnTo>
                <a:lnTo>
                  <a:pt x="387096" y="13752"/>
                </a:lnTo>
                <a:lnTo>
                  <a:pt x="341838" y="3530"/>
                </a:lnTo>
                <a:lnTo>
                  <a:pt x="29413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391911" y="2622804"/>
            <a:ext cx="563880" cy="539750"/>
          </a:xfrm>
          <a:custGeom>
            <a:avLst/>
            <a:gdLst/>
            <a:ahLst/>
            <a:cxnLst/>
            <a:rect l="l" t="t" r="r" b="b"/>
            <a:pathLst>
              <a:path w="563879" h="539750">
                <a:moveTo>
                  <a:pt x="281939" y="0"/>
                </a:moveTo>
                <a:lnTo>
                  <a:pt x="231263" y="4346"/>
                </a:lnTo>
                <a:lnTo>
                  <a:pt x="183565" y="16876"/>
                </a:lnTo>
                <a:lnTo>
                  <a:pt x="139643" y="36830"/>
                </a:lnTo>
                <a:lnTo>
                  <a:pt x="100293" y="63443"/>
                </a:lnTo>
                <a:lnTo>
                  <a:pt x="66311" y="95955"/>
                </a:lnTo>
                <a:lnTo>
                  <a:pt x="38495" y="133604"/>
                </a:lnTo>
                <a:lnTo>
                  <a:pt x="17639" y="175626"/>
                </a:lnTo>
                <a:lnTo>
                  <a:pt x="4542" y="221262"/>
                </a:lnTo>
                <a:lnTo>
                  <a:pt x="0" y="269747"/>
                </a:lnTo>
                <a:lnTo>
                  <a:pt x="4542" y="318233"/>
                </a:lnTo>
                <a:lnTo>
                  <a:pt x="17639" y="363869"/>
                </a:lnTo>
                <a:lnTo>
                  <a:pt x="38495" y="405891"/>
                </a:lnTo>
                <a:lnTo>
                  <a:pt x="66311" y="443540"/>
                </a:lnTo>
                <a:lnTo>
                  <a:pt x="100293" y="476052"/>
                </a:lnTo>
                <a:lnTo>
                  <a:pt x="139643" y="502665"/>
                </a:lnTo>
                <a:lnTo>
                  <a:pt x="183565" y="522619"/>
                </a:lnTo>
                <a:lnTo>
                  <a:pt x="231263" y="535149"/>
                </a:lnTo>
                <a:lnTo>
                  <a:pt x="281939" y="539495"/>
                </a:lnTo>
                <a:lnTo>
                  <a:pt x="332616" y="535149"/>
                </a:lnTo>
                <a:lnTo>
                  <a:pt x="380314" y="522619"/>
                </a:lnTo>
                <a:lnTo>
                  <a:pt x="424236" y="502666"/>
                </a:lnTo>
                <a:lnTo>
                  <a:pt x="463586" y="476052"/>
                </a:lnTo>
                <a:lnTo>
                  <a:pt x="497568" y="443540"/>
                </a:lnTo>
                <a:lnTo>
                  <a:pt x="525384" y="405892"/>
                </a:lnTo>
                <a:lnTo>
                  <a:pt x="546240" y="363869"/>
                </a:lnTo>
                <a:lnTo>
                  <a:pt x="559337" y="318233"/>
                </a:lnTo>
                <a:lnTo>
                  <a:pt x="563879" y="269747"/>
                </a:lnTo>
                <a:lnTo>
                  <a:pt x="559337" y="221262"/>
                </a:lnTo>
                <a:lnTo>
                  <a:pt x="546240" y="175626"/>
                </a:lnTo>
                <a:lnTo>
                  <a:pt x="525384" y="133604"/>
                </a:lnTo>
                <a:lnTo>
                  <a:pt x="497568" y="95955"/>
                </a:lnTo>
                <a:lnTo>
                  <a:pt x="463586" y="63443"/>
                </a:lnTo>
                <a:lnTo>
                  <a:pt x="424236" y="36830"/>
                </a:lnTo>
                <a:lnTo>
                  <a:pt x="380314" y="16876"/>
                </a:lnTo>
                <a:lnTo>
                  <a:pt x="332616" y="4346"/>
                </a:lnTo>
                <a:lnTo>
                  <a:pt x="281939" y="0"/>
                </a:lnTo>
                <a:close/>
              </a:path>
            </a:pathLst>
          </a:custGeom>
          <a:solidFill>
            <a:srgbClr val="002B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483097" y="1682877"/>
            <a:ext cx="3886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83733" y="2705481"/>
            <a:ext cx="3886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</a:rPr>
              <a:t>Malaysia</a:t>
            </a:r>
            <a:r>
              <a:rPr dirty="0" sz="2400" spc="-2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Digital</a:t>
            </a:r>
            <a:r>
              <a:rPr dirty="0" sz="2400" spc="-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Economy</a:t>
            </a:r>
            <a:r>
              <a:rPr dirty="0" sz="2400" spc="-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Blueprint</a:t>
            </a:r>
            <a:r>
              <a:rPr dirty="0" sz="2400" spc="30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(MYDIGITAL)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86639" y="966342"/>
            <a:ext cx="866902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Verdana"/>
                <a:cs typeface="Verdana"/>
              </a:rPr>
              <a:t>Task:</a:t>
            </a:r>
            <a:r>
              <a:rPr dirty="0" sz="1200" spc="-2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 lead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growth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digital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economy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0000"/>
                </a:solidFill>
                <a:latin typeface="Verdana"/>
                <a:cs typeface="Verdana"/>
              </a:rPr>
              <a:t>Targets: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Invest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RM70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billion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digitalisation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Increase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number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10">
                <a:latin typeface="Verdana"/>
                <a:cs typeface="Verdana"/>
              </a:rPr>
              <a:t> start-</a:t>
            </a:r>
            <a:r>
              <a:rPr dirty="0" sz="1200">
                <a:latin typeface="Verdana"/>
                <a:cs typeface="Verdana"/>
              </a:rPr>
              <a:t>ups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10">
                <a:latin typeface="Verdana"/>
                <a:cs typeface="Verdana"/>
              </a:rPr>
              <a:t>5,000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Increase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30%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productivity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all </a:t>
            </a:r>
            <a:r>
              <a:rPr dirty="0" sz="1200" spc="-10">
                <a:latin typeface="Verdana"/>
                <a:cs typeface="Verdana"/>
              </a:rPr>
              <a:t>sectors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Contribute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22.6%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digital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economy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Malaysia’s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GDP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Digital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Investment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Office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(DIO)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Collaborative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platform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between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MIDA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MDEC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facilitate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digital </a:t>
            </a:r>
            <a:r>
              <a:rPr dirty="0" sz="1200" spc="-10">
                <a:latin typeface="Verdana"/>
                <a:cs typeface="Verdana"/>
              </a:rPr>
              <a:t>investments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Offers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agile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incentives, schemes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bespoke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solutions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based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location</a:t>
            </a:r>
            <a:endParaRPr sz="120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Provides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talent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facilitation ie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upskilling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&amp;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reskilling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subsidy,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structured freelancer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&amp;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digital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nomad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communities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Verdana"/>
                <a:cs typeface="Verdana"/>
              </a:rPr>
              <a:t>Malaysia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Tech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Entrepreneur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Programme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(MTEP)</a:t>
            </a:r>
            <a:endParaRPr sz="12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Specially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designed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pass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attract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tech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startup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entrepreneur,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experience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tech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entrepreneur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investor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to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Verdana"/>
                <a:cs typeface="Verdana"/>
              </a:rPr>
              <a:t>work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invest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tech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industries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 Malaysia</a:t>
            </a:r>
            <a:endParaRPr sz="1200">
              <a:latin typeface="Verdana"/>
              <a:cs typeface="Verdana"/>
            </a:endParaRPr>
          </a:p>
          <a:p>
            <a:pPr marL="184785" marR="604520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Verdana"/>
                <a:cs typeface="Verdana"/>
              </a:rPr>
              <a:t>Malaysia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offers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1-</a:t>
            </a:r>
            <a:r>
              <a:rPr dirty="0" sz="1200">
                <a:latin typeface="Verdana"/>
                <a:cs typeface="Verdana"/>
              </a:rPr>
              <a:t>year pass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New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Entrepreneurs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 5-</a:t>
            </a:r>
            <a:r>
              <a:rPr dirty="0" sz="1200">
                <a:latin typeface="Verdana"/>
                <a:cs typeface="Verdana"/>
              </a:rPr>
              <a:t>year pass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Established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Entrepreneurs </a:t>
            </a:r>
            <a:r>
              <a:rPr dirty="0" sz="1200" spc="-25">
                <a:latin typeface="Verdana"/>
                <a:cs typeface="Verdana"/>
              </a:rPr>
              <a:t>or </a:t>
            </a:r>
            <a:r>
              <a:rPr dirty="0" sz="1200">
                <a:latin typeface="Verdana"/>
                <a:cs typeface="Verdana"/>
              </a:rPr>
              <a:t>Investors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along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with</a:t>
            </a:r>
            <a:r>
              <a:rPr dirty="0" sz="1200" spc="-10">
                <a:latin typeface="Verdana"/>
                <a:cs typeface="Verdana"/>
              </a:rPr>
              <a:t> dependents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45591"/>
            <a:ext cx="1493520" cy="3808729"/>
          </a:xfrm>
          <a:custGeom>
            <a:avLst/>
            <a:gdLst/>
            <a:ahLst/>
            <a:cxnLst/>
            <a:rect l="l" t="t" r="r" b="b"/>
            <a:pathLst>
              <a:path w="1493520" h="3808729">
                <a:moveTo>
                  <a:pt x="1493520" y="0"/>
                </a:moveTo>
                <a:lnTo>
                  <a:pt x="0" y="0"/>
                </a:lnTo>
                <a:lnTo>
                  <a:pt x="0" y="3808476"/>
                </a:lnTo>
                <a:lnTo>
                  <a:pt x="1493520" y="3808476"/>
                </a:lnTo>
                <a:lnTo>
                  <a:pt x="149352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404859" y="545591"/>
            <a:ext cx="739140" cy="3808729"/>
          </a:xfrm>
          <a:custGeom>
            <a:avLst/>
            <a:gdLst/>
            <a:ahLst/>
            <a:cxnLst/>
            <a:rect l="l" t="t" r="r" b="b"/>
            <a:pathLst>
              <a:path w="739140" h="3808729">
                <a:moveTo>
                  <a:pt x="739140" y="0"/>
                </a:moveTo>
                <a:lnTo>
                  <a:pt x="0" y="0"/>
                </a:lnTo>
                <a:lnTo>
                  <a:pt x="0" y="3808476"/>
                </a:lnTo>
                <a:lnTo>
                  <a:pt x="739140" y="3808476"/>
                </a:lnTo>
                <a:lnTo>
                  <a:pt x="73914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17576" y="1143000"/>
            <a:ext cx="1929764" cy="2731135"/>
            <a:chOff x="417576" y="1143000"/>
            <a:chExt cx="1929764" cy="27311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" y="1143000"/>
              <a:ext cx="1722120" cy="25024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7576" y="1269491"/>
              <a:ext cx="1079500" cy="2604770"/>
            </a:xfrm>
            <a:custGeom>
              <a:avLst/>
              <a:gdLst/>
              <a:ahLst/>
              <a:cxnLst/>
              <a:rect l="l" t="t" r="r" b="b"/>
              <a:pathLst>
                <a:path w="1079500" h="2604770">
                  <a:moveTo>
                    <a:pt x="1078992" y="2378964"/>
                  </a:moveTo>
                  <a:lnTo>
                    <a:pt x="207264" y="2378964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2604516"/>
                  </a:lnTo>
                  <a:lnTo>
                    <a:pt x="207264" y="2604516"/>
                  </a:lnTo>
                  <a:lnTo>
                    <a:pt x="1078992" y="2604516"/>
                  </a:lnTo>
                  <a:lnTo>
                    <a:pt x="1078992" y="237896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01140" y="3645407"/>
              <a:ext cx="676910" cy="226060"/>
            </a:xfrm>
            <a:custGeom>
              <a:avLst/>
              <a:gdLst/>
              <a:ahLst/>
              <a:cxnLst/>
              <a:rect l="l" t="t" r="r" b="b"/>
              <a:pathLst>
                <a:path w="676910" h="226060">
                  <a:moveTo>
                    <a:pt x="676656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676656" y="225552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8293"/>
            <a:ext cx="532724" cy="3736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396" y="2090927"/>
            <a:ext cx="163067" cy="124968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496567" y="2154935"/>
            <a:ext cx="215265" cy="22860"/>
          </a:xfrm>
          <a:custGeom>
            <a:avLst/>
            <a:gdLst/>
            <a:ahLst/>
            <a:cxnLst/>
            <a:rect l="l" t="t" r="r" b="b"/>
            <a:pathLst>
              <a:path w="215264" h="22860">
                <a:moveTo>
                  <a:pt x="214883" y="0"/>
                </a:moveTo>
                <a:lnTo>
                  <a:pt x="0" y="0"/>
                </a:lnTo>
                <a:lnTo>
                  <a:pt x="0" y="22860"/>
                </a:lnTo>
                <a:lnTo>
                  <a:pt x="214883" y="22860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396" y="2260092"/>
            <a:ext cx="163067" cy="124968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496567" y="2324100"/>
            <a:ext cx="215265" cy="22860"/>
          </a:xfrm>
          <a:custGeom>
            <a:avLst/>
            <a:gdLst/>
            <a:ahLst/>
            <a:cxnLst/>
            <a:rect l="l" t="t" r="r" b="b"/>
            <a:pathLst>
              <a:path w="215264" h="22860">
                <a:moveTo>
                  <a:pt x="214883" y="0"/>
                </a:moveTo>
                <a:lnTo>
                  <a:pt x="0" y="0"/>
                </a:lnTo>
                <a:lnTo>
                  <a:pt x="0" y="22860"/>
                </a:lnTo>
                <a:lnTo>
                  <a:pt x="214883" y="22860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396" y="2429255"/>
            <a:ext cx="163067" cy="124968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496567" y="2493264"/>
            <a:ext cx="215265" cy="22860"/>
          </a:xfrm>
          <a:custGeom>
            <a:avLst/>
            <a:gdLst/>
            <a:ahLst/>
            <a:cxnLst/>
            <a:rect l="l" t="t" r="r" b="b"/>
            <a:pathLst>
              <a:path w="215264" h="22860">
                <a:moveTo>
                  <a:pt x="214883" y="0"/>
                </a:moveTo>
                <a:lnTo>
                  <a:pt x="0" y="0"/>
                </a:lnTo>
                <a:lnTo>
                  <a:pt x="0" y="22860"/>
                </a:lnTo>
                <a:lnTo>
                  <a:pt x="214883" y="22860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396" y="2598420"/>
            <a:ext cx="163067" cy="124968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1496567" y="2662427"/>
            <a:ext cx="215265" cy="22860"/>
          </a:xfrm>
          <a:custGeom>
            <a:avLst/>
            <a:gdLst/>
            <a:ahLst/>
            <a:cxnLst/>
            <a:rect l="l" t="t" r="r" b="b"/>
            <a:pathLst>
              <a:path w="215264" h="22860">
                <a:moveTo>
                  <a:pt x="214883" y="0"/>
                </a:moveTo>
                <a:lnTo>
                  <a:pt x="0" y="0"/>
                </a:lnTo>
                <a:lnTo>
                  <a:pt x="0" y="22860"/>
                </a:lnTo>
                <a:lnTo>
                  <a:pt x="214883" y="22860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47572" y="1963419"/>
            <a:ext cx="676910" cy="901700"/>
          </a:xfrm>
          <a:custGeom>
            <a:avLst/>
            <a:gdLst/>
            <a:ahLst/>
            <a:cxnLst/>
            <a:rect l="l" t="t" r="r" b="b"/>
            <a:pathLst>
              <a:path w="676910" h="901700">
                <a:moveTo>
                  <a:pt x="676656" y="0"/>
                </a:moveTo>
                <a:lnTo>
                  <a:pt x="0" y="0"/>
                </a:lnTo>
                <a:lnTo>
                  <a:pt x="0" y="21590"/>
                </a:lnTo>
                <a:lnTo>
                  <a:pt x="0" y="878840"/>
                </a:lnTo>
                <a:lnTo>
                  <a:pt x="0" y="901700"/>
                </a:lnTo>
                <a:lnTo>
                  <a:pt x="676656" y="901700"/>
                </a:lnTo>
                <a:lnTo>
                  <a:pt x="676656" y="879094"/>
                </a:lnTo>
                <a:lnTo>
                  <a:pt x="676656" y="878840"/>
                </a:lnTo>
                <a:lnTo>
                  <a:pt x="676656" y="22098"/>
                </a:lnTo>
                <a:lnTo>
                  <a:pt x="654050" y="22098"/>
                </a:lnTo>
                <a:lnTo>
                  <a:pt x="654050" y="878840"/>
                </a:lnTo>
                <a:lnTo>
                  <a:pt x="22555" y="878840"/>
                </a:lnTo>
                <a:lnTo>
                  <a:pt x="22555" y="21590"/>
                </a:lnTo>
                <a:lnTo>
                  <a:pt x="676656" y="21590"/>
                </a:lnTo>
                <a:lnTo>
                  <a:pt x="676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944367" y="1274063"/>
            <a:ext cx="481965" cy="431800"/>
            <a:chOff x="2944367" y="1274063"/>
            <a:chExt cx="481965" cy="431800"/>
          </a:xfrm>
        </p:grpSpPr>
        <p:sp>
          <p:nvSpPr>
            <p:cNvPr id="19" name="object 19" descr=""/>
            <p:cNvSpPr/>
            <p:nvPr/>
          </p:nvSpPr>
          <p:spPr>
            <a:xfrm>
              <a:off x="2944367" y="127406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214883" y="0"/>
                  </a:moveTo>
                  <a:lnTo>
                    <a:pt x="165631" y="5693"/>
                  </a:lnTo>
                  <a:lnTo>
                    <a:pt x="120409" y="21913"/>
                  </a:lnTo>
                  <a:lnTo>
                    <a:pt x="80509" y="47366"/>
                  </a:lnTo>
                  <a:lnTo>
                    <a:pt x="47226" y="80758"/>
                  </a:lnTo>
                  <a:lnTo>
                    <a:pt x="21851" y="120798"/>
                  </a:lnTo>
                  <a:lnTo>
                    <a:pt x="5678" y="166191"/>
                  </a:lnTo>
                  <a:lnTo>
                    <a:pt x="0" y="215646"/>
                  </a:lnTo>
                  <a:lnTo>
                    <a:pt x="5678" y="265100"/>
                  </a:lnTo>
                  <a:lnTo>
                    <a:pt x="21851" y="310493"/>
                  </a:lnTo>
                  <a:lnTo>
                    <a:pt x="47226" y="350533"/>
                  </a:lnTo>
                  <a:lnTo>
                    <a:pt x="80509" y="383925"/>
                  </a:lnTo>
                  <a:lnTo>
                    <a:pt x="120409" y="409378"/>
                  </a:lnTo>
                  <a:lnTo>
                    <a:pt x="165631" y="425598"/>
                  </a:lnTo>
                  <a:lnTo>
                    <a:pt x="214883" y="431291"/>
                  </a:lnTo>
                  <a:lnTo>
                    <a:pt x="264136" y="425598"/>
                  </a:lnTo>
                  <a:lnTo>
                    <a:pt x="309358" y="409378"/>
                  </a:lnTo>
                  <a:lnTo>
                    <a:pt x="349258" y="383925"/>
                  </a:lnTo>
                  <a:lnTo>
                    <a:pt x="382541" y="350533"/>
                  </a:lnTo>
                  <a:lnTo>
                    <a:pt x="407916" y="310493"/>
                  </a:lnTo>
                  <a:lnTo>
                    <a:pt x="424089" y="265100"/>
                  </a:lnTo>
                  <a:lnTo>
                    <a:pt x="429768" y="215646"/>
                  </a:lnTo>
                  <a:lnTo>
                    <a:pt x="424089" y="166191"/>
                  </a:lnTo>
                  <a:lnTo>
                    <a:pt x="407916" y="120798"/>
                  </a:lnTo>
                  <a:lnTo>
                    <a:pt x="382541" y="80758"/>
                  </a:lnTo>
                  <a:lnTo>
                    <a:pt x="349258" y="47366"/>
                  </a:lnTo>
                  <a:lnTo>
                    <a:pt x="309358" y="21913"/>
                  </a:lnTo>
                  <a:lnTo>
                    <a:pt x="264136" y="569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996183" y="1313687"/>
              <a:ext cx="429895" cy="303530"/>
            </a:xfrm>
            <a:custGeom>
              <a:avLst/>
              <a:gdLst/>
              <a:ahLst/>
              <a:cxnLst/>
              <a:rect l="l" t="t" r="r" b="b"/>
              <a:pathLst>
                <a:path w="429895" h="303530">
                  <a:moveTo>
                    <a:pt x="392049" y="0"/>
                  </a:moveTo>
                  <a:lnTo>
                    <a:pt x="153924" y="226187"/>
                  </a:lnTo>
                  <a:lnTo>
                    <a:pt x="39497" y="108458"/>
                  </a:lnTo>
                  <a:lnTo>
                    <a:pt x="0" y="146303"/>
                  </a:lnTo>
                  <a:lnTo>
                    <a:pt x="152146" y="303275"/>
                  </a:lnTo>
                  <a:lnTo>
                    <a:pt x="192151" y="265938"/>
                  </a:lnTo>
                  <a:lnTo>
                    <a:pt x="429768" y="39242"/>
                  </a:lnTo>
                  <a:lnTo>
                    <a:pt x="39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944367" y="1952244"/>
            <a:ext cx="481965" cy="431800"/>
            <a:chOff x="2944367" y="1952244"/>
            <a:chExt cx="481965" cy="431800"/>
          </a:xfrm>
        </p:grpSpPr>
        <p:sp>
          <p:nvSpPr>
            <p:cNvPr id="22" name="object 22" descr=""/>
            <p:cNvSpPr/>
            <p:nvPr/>
          </p:nvSpPr>
          <p:spPr>
            <a:xfrm>
              <a:off x="2944367" y="19522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214883" y="0"/>
                  </a:moveTo>
                  <a:lnTo>
                    <a:pt x="165631" y="5693"/>
                  </a:lnTo>
                  <a:lnTo>
                    <a:pt x="120409" y="21913"/>
                  </a:lnTo>
                  <a:lnTo>
                    <a:pt x="80509" y="47366"/>
                  </a:lnTo>
                  <a:lnTo>
                    <a:pt x="47226" y="80758"/>
                  </a:lnTo>
                  <a:lnTo>
                    <a:pt x="21851" y="120798"/>
                  </a:lnTo>
                  <a:lnTo>
                    <a:pt x="5678" y="166191"/>
                  </a:lnTo>
                  <a:lnTo>
                    <a:pt x="0" y="215645"/>
                  </a:lnTo>
                  <a:lnTo>
                    <a:pt x="5678" y="265100"/>
                  </a:lnTo>
                  <a:lnTo>
                    <a:pt x="21851" y="310493"/>
                  </a:lnTo>
                  <a:lnTo>
                    <a:pt x="47226" y="350533"/>
                  </a:lnTo>
                  <a:lnTo>
                    <a:pt x="80509" y="383925"/>
                  </a:lnTo>
                  <a:lnTo>
                    <a:pt x="120409" y="409378"/>
                  </a:lnTo>
                  <a:lnTo>
                    <a:pt x="165631" y="425598"/>
                  </a:lnTo>
                  <a:lnTo>
                    <a:pt x="214883" y="431292"/>
                  </a:lnTo>
                  <a:lnTo>
                    <a:pt x="264136" y="425598"/>
                  </a:lnTo>
                  <a:lnTo>
                    <a:pt x="309358" y="409378"/>
                  </a:lnTo>
                  <a:lnTo>
                    <a:pt x="349258" y="383925"/>
                  </a:lnTo>
                  <a:lnTo>
                    <a:pt x="382541" y="350533"/>
                  </a:lnTo>
                  <a:lnTo>
                    <a:pt x="407916" y="310493"/>
                  </a:lnTo>
                  <a:lnTo>
                    <a:pt x="424089" y="265100"/>
                  </a:lnTo>
                  <a:lnTo>
                    <a:pt x="429768" y="215645"/>
                  </a:lnTo>
                  <a:lnTo>
                    <a:pt x="424089" y="166191"/>
                  </a:lnTo>
                  <a:lnTo>
                    <a:pt x="407916" y="120798"/>
                  </a:lnTo>
                  <a:lnTo>
                    <a:pt x="382541" y="80758"/>
                  </a:lnTo>
                  <a:lnTo>
                    <a:pt x="349258" y="47366"/>
                  </a:lnTo>
                  <a:lnTo>
                    <a:pt x="309358" y="21913"/>
                  </a:lnTo>
                  <a:lnTo>
                    <a:pt x="264136" y="569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EA7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996183" y="1991868"/>
              <a:ext cx="429895" cy="303530"/>
            </a:xfrm>
            <a:custGeom>
              <a:avLst/>
              <a:gdLst/>
              <a:ahLst/>
              <a:cxnLst/>
              <a:rect l="l" t="t" r="r" b="b"/>
              <a:pathLst>
                <a:path w="429895" h="303530">
                  <a:moveTo>
                    <a:pt x="392049" y="0"/>
                  </a:moveTo>
                  <a:lnTo>
                    <a:pt x="153924" y="226187"/>
                  </a:lnTo>
                  <a:lnTo>
                    <a:pt x="39497" y="108457"/>
                  </a:lnTo>
                  <a:lnTo>
                    <a:pt x="0" y="146304"/>
                  </a:lnTo>
                  <a:lnTo>
                    <a:pt x="152146" y="303275"/>
                  </a:lnTo>
                  <a:lnTo>
                    <a:pt x="192151" y="265938"/>
                  </a:lnTo>
                  <a:lnTo>
                    <a:pt x="429768" y="39243"/>
                  </a:lnTo>
                  <a:lnTo>
                    <a:pt x="39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2944367" y="2659379"/>
            <a:ext cx="481965" cy="431800"/>
            <a:chOff x="2944367" y="2659379"/>
            <a:chExt cx="481965" cy="431800"/>
          </a:xfrm>
        </p:grpSpPr>
        <p:sp>
          <p:nvSpPr>
            <p:cNvPr id="25" name="object 25" descr=""/>
            <p:cNvSpPr/>
            <p:nvPr/>
          </p:nvSpPr>
          <p:spPr>
            <a:xfrm>
              <a:off x="2944367" y="2659379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214883" y="0"/>
                  </a:moveTo>
                  <a:lnTo>
                    <a:pt x="165631" y="5693"/>
                  </a:lnTo>
                  <a:lnTo>
                    <a:pt x="120409" y="21913"/>
                  </a:lnTo>
                  <a:lnTo>
                    <a:pt x="80509" y="47366"/>
                  </a:lnTo>
                  <a:lnTo>
                    <a:pt x="47226" y="80758"/>
                  </a:lnTo>
                  <a:lnTo>
                    <a:pt x="21851" y="120798"/>
                  </a:lnTo>
                  <a:lnTo>
                    <a:pt x="5678" y="166191"/>
                  </a:lnTo>
                  <a:lnTo>
                    <a:pt x="0" y="215645"/>
                  </a:lnTo>
                  <a:lnTo>
                    <a:pt x="5678" y="265100"/>
                  </a:lnTo>
                  <a:lnTo>
                    <a:pt x="21851" y="310493"/>
                  </a:lnTo>
                  <a:lnTo>
                    <a:pt x="47226" y="350533"/>
                  </a:lnTo>
                  <a:lnTo>
                    <a:pt x="80509" y="383925"/>
                  </a:lnTo>
                  <a:lnTo>
                    <a:pt x="120409" y="409378"/>
                  </a:lnTo>
                  <a:lnTo>
                    <a:pt x="165631" y="425598"/>
                  </a:lnTo>
                  <a:lnTo>
                    <a:pt x="214883" y="431292"/>
                  </a:lnTo>
                  <a:lnTo>
                    <a:pt x="264136" y="425598"/>
                  </a:lnTo>
                  <a:lnTo>
                    <a:pt x="309358" y="409378"/>
                  </a:lnTo>
                  <a:lnTo>
                    <a:pt x="349258" y="383925"/>
                  </a:lnTo>
                  <a:lnTo>
                    <a:pt x="382541" y="350533"/>
                  </a:lnTo>
                  <a:lnTo>
                    <a:pt x="407916" y="310493"/>
                  </a:lnTo>
                  <a:lnTo>
                    <a:pt x="424089" y="265100"/>
                  </a:lnTo>
                  <a:lnTo>
                    <a:pt x="429768" y="215645"/>
                  </a:lnTo>
                  <a:lnTo>
                    <a:pt x="424089" y="166191"/>
                  </a:lnTo>
                  <a:lnTo>
                    <a:pt x="407916" y="120798"/>
                  </a:lnTo>
                  <a:lnTo>
                    <a:pt x="382541" y="80758"/>
                  </a:lnTo>
                  <a:lnTo>
                    <a:pt x="349258" y="47366"/>
                  </a:lnTo>
                  <a:lnTo>
                    <a:pt x="309358" y="21913"/>
                  </a:lnTo>
                  <a:lnTo>
                    <a:pt x="264136" y="569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002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996183" y="2699003"/>
              <a:ext cx="429895" cy="303530"/>
            </a:xfrm>
            <a:custGeom>
              <a:avLst/>
              <a:gdLst/>
              <a:ahLst/>
              <a:cxnLst/>
              <a:rect l="l" t="t" r="r" b="b"/>
              <a:pathLst>
                <a:path w="429895" h="303530">
                  <a:moveTo>
                    <a:pt x="392049" y="0"/>
                  </a:moveTo>
                  <a:lnTo>
                    <a:pt x="153924" y="226187"/>
                  </a:lnTo>
                  <a:lnTo>
                    <a:pt x="39497" y="108457"/>
                  </a:lnTo>
                  <a:lnTo>
                    <a:pt x="0" y="146303"/>
                  </a:lnTo>
                  <a:lnTo>
                    <a:pt x="152146" y="303275"/>
                  </a:lnTo>
                  <a:lnTo>
                    <a:pt x="192151" y="265938"/>
                  </a:lnTo>
                  <a:lnTo>
                    <a:pt x="429768" y="39243"/>
                  </a:lnTo>
                  <a:lnTo>
                    <a:pt x="39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2944367" y="3357371"/>
            <a:ext cx="481965" cy="431800"/>
            <a:chOff x="2944367" y="3357371"/>
            <a:chExt cx="481965" cy="431800"/>
          </a:xfrm>
        </p:grpSpPr>
        <p:sp>
          <p:nvSpPr>
            <p:cNvPr id="28" name="object 28" descr=""/>
            <p:cNvSpPr/>
            <p:nvPr/>
          </p:nvSpPr>
          <p:spPr>
            <a:xfrm>
              <a:off x="2944367" y="3357371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214883" y="0"/>
                  </a:moveTo>
                  <a:lnTo>
                    <a:pt x="165631" y="5693"/>
                  </a:lnTo>
                  <a:lnTo>
                    <a:pt x="120409" y="21913"/>
                  </a:lnTo>
                  <a:lnTo>
                    <a:pt x="80509" y="47366"/>
                  </a:lnTo>
                  <a:lnTo>
                    <a:pt x="47226" y="80758"/>
                  </a:lnTo>
                  <a:lnTo>
                    <a:pt x="21851" y="120798"/>
                  </a:lnTo>
                  <a:lnTo>
                    <a:pt x="5678" y="166191"/>
                  </a:lnTo>
                  <a:lnTo>
                    <a:pt x="0" y="215645"/>
                  </a:lnTo>
                  <a:lnTo>
                    <a:pt x="5678" y="265100"/>
                  </a:lnTo>
                  <a:lnTo>
                    <a:pt x="21851" y="310493"/>
                  </a:lnTo>
                  <a:lnTo>
                    <a:pt x="47226" y="350533"/>
                  </a:lnTo>
                  <a:lnTo>
                    <a:pt x="80509" y="383925"/>
                  </a:lnTo>
                  <a:lnTo>
                    <a:pt x="120409" y="409378"/>
                  </a:lnTo>
                  <a:lnTo>
                    <a:pt x="165631" y="425598"/>
                  </a:lnTo>
                  <a:lnTo>
                    <a:pt x="214883" y="431291"/>
                  </a:lnTo>
                  <a:lnTo>
                    <a:pt x="264136" y="425598"/>
                  </a:lnTo>
                  <a:lnTo>
                    <a:pt x="309358" y="409378"/>
                  </a:lnTo>
                  <a:lnTo>
                    <a:pt x="349258" y="383925"/>
                  </a:lnTo>
                  <a:lnTo>
                    <a:pt x="382541" y="350533"/>
                  </a:lnTo>
                  <a:lnTo>
                    <a:pt x="407916" y="310493"/>
                  </a:lnTo>
                  <a:lnTo>
                    <a:pt x="424089" y="265100"/>
                  </a:lnTo>
                  <a:lnTo>
                    <a:pt x="429768" y="215645"/>
                  </a:lnTo>
                  <a:lnTo>
                    <a:pt x="424089" y="166191"/>
                  </a:lnTo>
                  <a:lnTo>
                    <a:pt x="407916" y="120798"/>
                  </a:lnTo>
                  <a:lnTo>
                    <a:pt x="382541" y="80758"/>
                  </a:lnTo>
                  <a:lnTo>
                    <a:pt x="349258" y="47366"/>
                  </a:lnTo>
                  <a:lnTo>
                    <a:pt x="309358" y="21913"/>
                  </a:lnTo>
                  <a:lnTo>
                    <a:pt x="264136" y="569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5D8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996183" y="3396995"/>
              <a:ext cx="429895" cy="303530"/>
            </a:xfrm>
            <a:custGeom>
              <a:avLst/>
              <a:gdLst/>
              <a:ahLst/>
              <a:cxnLst/>
              <a:rect l="l" t="t" r="r" b="b"/>
              <a:pathLst>
                <a:path w="429895" h="303529">
                  <a:moveTo>
                    <a:pt x="392049" y="0"/>
                  </a:moveTo>
                  <a:lnTo>
                    <a:pt x="153924" y="226186"/>
                  </a:lnTo>
                  <a:lnTo>
                    <a:pt x="39497" y="108457"/>
                  </a:lnTo>
                  <a:lnTo>
                    <a:pt x="0" y="146303"/>
                  </a:lnTo>
                  <a:lnTo>
                    <a:pt x="152146" y="303275"/>
                  </a:lnTo>
                  <a:lnTo>
                    <a:pt x="192151" y="265937"/>
                  </a:lnTo>
                  <a:lnTo>
                    <a:pt x="429768" y="39242"/>
                  </a:lnTo>
                  <a:lnTo>
                    <a:pt x="39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921254" y="534669"/>
            <a:ext cx="20154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0000"/>
                </a:solidFill>
              </a:rPr>
              <a:t>Quick</a:t>
            </a:r>
            <a:r>
              <a:rPr dirty="0" sz="2800" spc="-70">
                <a:solidFill>
                  <a:srgbClr val="000000"/>
                </a:solidFill>
              </a:rPr>
              <a:t> </a:t>
            </a:r>
            <a:r>
              <a:rPr dirty="0" sz="2800" spc="-20">
                <a:solidFill>
                  <a:srgbClr val="000000"/>
                </a:solidFill>
              </a:rPr>
              <a:t>tips</a:t>
            </a:r>
            <a:endParaRPr sz="2800"/>
          </a:p>
        </p:txBody>
      </p:sp>
      <p:sp>
        <p:nvSpPr>
          <p:cNvPr id="31" name="object 31" descr=""/>
          <p:cNvSpPr txBox="1"/>
          <p:nvPr/>
        </p:nvSpPr>
        <p:spPr>
          <a:xfrm>
            <a:off x="3684523" y="1249171"/>
            <a:ext cx="4156710" cy="27432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3937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Conduct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due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diligence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identify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benefits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risks</a:t>
            </a:r>
            <a:r>
              <a:rPr dirty="0" sz="1400" spc="-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including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FTA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tariffs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navigate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COs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Verdana"/>
              <a:cs typeface="Verdana"/>
            </a:endParaRPr>
          </a:p>
          <a:p>
            <a:pPr marL="12700" marR="5080">
              <a:lnSpc>
                <a:spcPts val="1510"/>
              </a:lnSpc>
            </a:pP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Find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out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programmes,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incentives,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schemes,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subsidies,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etc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ie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map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out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ministries,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agencies,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authority</a:t>
            </a:r>
            <a:r>
              <a:rPr dirty="0" sz="1400" spc="-6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bodies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  <a:spcBef>
                <a:spcPts val="880"/>
              </a:spcBef>
            </a:pP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Determine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industry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specific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licenses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</a:pP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requirements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50">
              <a:latin typeface="Verdana"/>
              <a:cs typeface="Verdana"/>
            </a:endParaRPr>
          </a:p>
          <a:p>
            <a:pPr marL="12700" marR="154940">
              <a:lnSpc>
                <a:spcPts val="1510"/>
              </a:lnSpc>
              <a:spcBef>
                <a:spcPts val="5"/>
              </a:spcBef>
            </a:pP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Spend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time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multipliers,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complementary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industry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players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local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intel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ie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attend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events,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visible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3427729" cy="5143500"/>
            <a:chOff x="0" y="0"/>
            <a:chExt cx="3427729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76272" cy="51435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99288" y="1088136"/>
              <a:ext cx="3028315" cy="2682240"/>
            </a:xfrm>
            <a:custGeom>
              <a:avLst/>
              <a:gdLst/>
              <a:ahLst/>
              <a:cxnLst/>
              <a:rect l="l" t="t" r="r" b="b"/>
              <a:pathLst>
                <a:path w="3028315" h="2682240">
                  <a:moveTo>
                    <a:pt x="3028188" y="0"/>
                  </a:moveTo>
                  <a:lnTo>
                    <a:pt x="0" y="0"/>
                  </a:lnTo>
                  <a:lnTo>
                    <a:pt x="0" y="2682240"/>
                  </a:lnTo>
                  <a:lnTo>
                    <a:pt x="3028188" y="2682240"/>
                  </a:lnTo>
                  <a:lnTo>
                    <a:pt x="3028188" y="0"/>
                  </a:lnTo>
                  <a:close/>
                </a:path>
              </a:pathLst>
            </a:custGeom>
            <a:solidFill>
              <a:srgbClr val="002B6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8293"/>
            <a:ext cx="532724" cy="373612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National</a:t>
            </a:r>
            <a:r>
              <a:rPr dirty="0" spc="-15"/>
              <a:t> </a:t>
            </a:r>
            <a:r>
              <a:rPr dirty="0" spc="-10"/>
              <a:t>level</a:t>
            </a:r>
          </a:p>
          <a:p>
            <a:pPr marL="12700" marR="310515">
              <a:lnSpc>
                <a:spcPct val="110000"/>
              </a:lnSpc>
              <a:spcBef>
                <a:spcPts val="5"/>
              </a:spcBef>
            </a:pPr>
            <a:r>
              <a:rPr dirty="0">
                <a:solidFill>
                  <a:srgbClr val="404040"/>
                </a:solidFill>
              </a:rPr>
              <a:t>Ministry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of</a:t>
            </a:r>
            <a:r>
              <a:rPr dirty="0" spc="-2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International</a:t>
            </a:r>
            <a:r>
              <a:rPr dirty="0" spc="-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Trade</a:t>
            </a:r>
            <a:r>
              <a:rPr dirty="0" spc="-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&amp;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Industry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(MITI):</a:t>
            </a:r>
            <a:r>
              <a:rPr dirty="0" spc="27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www.miti.gov.my</a:t>
            </a:r>
            <a:r>
              <a:rPr dirty="0" spc="-10" b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</a:rPr>
              <a:t>Ministry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of</a:t>
            </a:r>
            <a:r>
              <a:rPr dirty="0" spc="-2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Science,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Technology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&amp;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Innovation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(MOSTI):</a:t>
            </a:r>
            <a:r>
              <a:rPr dirty="0" spc="27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www.mosti.gov.my</a:t>
            </a:r>
            <a:r>
              <a:rPr dirty="0" spc="-10" b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</a:rPr>
              <a:t>Malaysian</a:t>
            </a:r>
            <a:r>
              <a:rPr dirty="0" spc="-4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Investment</a:t>
            </a:r>
            <a:r>
              <a:rPr dirty="0" spc="-3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Development</a:t>
            </a:r>
            <a:r>
              <a:rPr dirty="0" spc="-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Authority (MIDA):</a:t>
            </a:r>
            <a:r>
              <a:rPr dirty="0" spc="28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www.mida.gov.my</a:t>
            </a:r>
            <a:r>
              <a:rPr dirty="0" spc="-10" b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</a:rPr>
              <a:t>Malaysia</a:t>
            </a:r>
            <a:r>
              <a:rPr dirty="0" spc="-4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Digital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Economy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Corporation</a:t>
            </a:r>
            <a:r>
              <a:rPr dirty="0" spc="-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(MDEC):</a:t>
            </a:r>
            <a:r>
              <a:rPr dirty="0" spc="27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www.mdec.com.my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Digital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Investment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Office</a:t>
            </a:r>
            <a:r>
              <a:rPr dirty="0" spc="-4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(DIO)</a:t>
            </a:r>
            <a:r>
              <a:rPr dirty="0" spc="-3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with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playbook:</a:t>
            </a:r>
            <a:r>
              <a:rPr dirty="0" spc="1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8"/>
              </a:rPr>
              <a:t>www.mydigitalinvestment.gov.my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eXpats Service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Centre: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www.mdec.my/expats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Malaysia</a:t>
            </a:r>
            <a:r>
              <a:rPr dirty="0" spc="-3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Tech</a:t>
            </a:r>
            <a:r>
              <a:rPr dirty="0" spc="-4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Entrepreneur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Programme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(MTEP):</a:t>
            </a:r>
            <a:r>
              <a:rPr dirty="0" spc="-3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0"/>
              </a:rPr>
              <a:t>www.mdec.my/mtep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Cyberview:</a:t>
            </a:r>
            <a:r>
              <a:rPr dirty="0" spc="1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1"/>
              </a:rPr>
              <a:t>www.cyberview.com.my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MyDIGITAL</a:t>
            </a:r>
            <a:r>
              <a:rPr dirty="0" spc="-4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Corporation:</a:t>
            </a:r>
            <a:r>
              <a:rPr dirty="0" spc="27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2"/>
              </a:rPr>
              <a:t>www.mydigital.gov.my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/>
              <a:t>State </a:t>
            </a:r>
            <a:r>
              <a:rPr dirty="0" spc="-10"/>
              <a:t>level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Invest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Selangor:</a:t>
            </a:r>
            <a:r>
              <a:rPr dirty="0" spc="29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3"/>
              </a:rPr>
              <a:t>www.investselangor.my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InvestKL:</a:t>
            </a:r>
            <a:r>
              <a:rPr dirty="0" spc="29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4"/>
              </a:rPr>
              <a:t>www.investkl.gov.my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Invest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Penang:</a:t>
            </a:r>
            <a:r>
              <a:rPr dirty="0" spc="29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5"/>
              </a:rPr>
              <a:t>www.investpenang.gov.my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Digital</a:t>
            </a:r>
            <a:r>
              <a:rPr dirty="0" spc="-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Penang:</a:t>
            </a:r>
            <a:r>
              <a:rPr dirty="0" spc="29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6"/>
              </a:rPr>
              <a:t>www.digitalpenang.my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Sarawak</a:t>
            </a:r>
            <a:r>
              <a:rPr dirty="0" spc="-2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Digital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Economy</a:t>
            </a:r>
            <a:r>
              <a:rPr dirty="0" spc="-2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Corporation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Berhad:</a:t>
            </a:r>
            <a:r>
              <a:rPr dirty="0" spc="275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7"/>
              </a:rPr>
              <a:t>www.sdec.com.my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Multiplier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404040"/>
                </a:solidFill>
              </a:rPr>
              <a:t>National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ICT</a:t>
            </a:r>
            <a:r>
              <a:rPr dirty="0" spc="-1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Association</a:t>
            </a:r>
            <a:r>
              <a:rPr dirty="0" spc="-15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(PIKOM):</a:t>
            </a:r>
            <a:r>
              <a:rPr dirty="0" spc="300">
                <a:solidFill>
                  <a:srgbClr val="404040"/>
                </a:solidFill>
              </a:rPr>
              <a:t> </a:t>
            </a:r>
            <a:r>
              <a:rPr dirty="0" u="sng" spc="-10" b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8"/>
              </a:rPr>
              <a:t>www.pikom.org.my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645535">
              <a:lnSpc>
                <a:spcPct val="100000"/>
              </a:lnSpc>
              <a:spcBef>
                <a:spcPts val="95"/>
              </a:spcBef>
            </a:pPr>
            <a:r>
              <a:rPr dirty="0"/>
              <a:t>Useful</a:t>
            </a:r>
            <a:r>
              <a:rPr dirty="0" spc="-100"/>
              <a:t> </a:t>
            </a:r>
            <a:r>
              <a:rPr dirty="0" spc="-10"/>
              <a:t>websites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7491" y="975360"/>
            <a:ext cx="3028187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4965" y="1638045"/>
            <a:ext cx="2307590" cy="4648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>
                <a:solidFill>
                  <a:srgbClr val="404040"/>
                </a:solidFill>
              </a:rPr>
              <a:t>Thank</a:t>
            </a:r>
            <a:r>
              <a:rPr dirty="0" sz="2850" spc="95">
                <a:solidFill>
                  <a:srgbClr val="404040"/>
                </a:solidFill>
              </a:rPr>
              <a:t> </a:t>
            </a:r>
            <a:r>
              <a:rPr dirty="0" sz="2850" spc="-20">
                <a:solidFill>
                  <a:srgbClr val="404040"/>
                </a:solidFill>
              </a:rPr>
              <a:t>you!</a:t>
            </a:r>
            <a:endParaRPr sz="28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Hoh Jee Eng (ML)</dc:creator>
  <dc:title>PowerPoint Presentation</dc:title>
  <dcterms:created xsi:type="dcterms:W3CDTF">2023-12-06T06:20:26Z</dcterms:created>
  <dcterms:modified xsi:type="dcterms:W3CDTF">2023-12-06T06:20:26Z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2023-12-06T00:00:00Z</vt:filetime>
  </property>
  <property fmtid="{D5CDD505-2E9C-101B-9397-08002B2CF9AE}" pid="5" name="Producer">
    <vt:lpwstr>Microsoft® PowerPoint® for Microsoft 365</vt:lpwstr>
  </property>
</Properties>
</file>